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wmf" ContentType="image/x-wmf"/>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8" r:id="rId3"/>
    <p:sldId id="259" r:id="rId4"/>
    <p:sldId id="260" r:id="rId5"/>
    <p:sldId id="261" r:id="rId6"/>
    <p:sldId id="263" r:id="rId7"/>
    <p:sldId id="264"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11" d="100"/>
          <a:sy n="111" d="100"/>
        </p:scale>
        <p:origin x="-162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heme" Target="theme/theme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interSettings" Target="printerSettings/printerSettings1.bin"/><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viewProps" Target="view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ableStyles" Target="tableStyles.xml"/><Relationship Id="rId12"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F23869F-FF94-4C4A-838B-E8CA3EEA335F}" type="datetimeFigureOut">
              <a:rPr lang="en-US" smtClean="0"/>
              <a:t>10/12/09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772539E-EDFB-984A-89A1-2496FA05C25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23869F-FF94-4C4A-838B-E8CA3EEA335F}" type="datetimeFigureOut">
              <a:rPr lang="en-US" smtClean="0"/>
              <a:t>10/12/09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2539E-EDFB-984A-89A1-2496FA05C2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23869F-FF94-4C4A-838B-E8CA3EEA335F}" type="datetimeFigureOut">
              <a:rPr lang="en-US" smtClean="0"/>
              <a:t>10/12/09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2539E-EDFB-984A-89A1-2496FA05C2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23869F-FF94-4C4A-838B-E8CA3EEA335F}" type="datetimeFigureOut">
              <a:rPr lang="en-US" smtClean="0"/>
              <a:t>10/12/09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2539E-EDFB-984A-89A1-2496FA05C2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F23869F-FF94-4C4A-838B-E8CA3EEA335F}" type="datetimeFigureOut">
              <a:rPr lang="en-US" smtClean="0"/>
              <a:t>10/12/09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2539E-EDFB-984A-89A1-2496FA05C25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23869F-FF94-4C4A-838B-E8CA3EEA335F}" type="datetimeFigureOut">
              <a:rPr lang="en-US" smtClean="0"/>
              <a:t>10/12/09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2539E-EDFB-984A-89A1-2496FA05C2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F23869F-FF94-4C4A-838B-E8CA3EEA335F}" type="datetimeFigureOut">
              <a:rPr lang="en-US" smtClean="0"/>
              <a:t>10/12/09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72539E-EDFB-984A-89A1-2496FA05C2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F23869F-FF94-4C4A-838B-E8CA3EEA335F}" type="datetimeFigureOut">
              <a:rPr lang="en-US" smtClean="0"/>
              <a:t>10/12/09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72539E-EDFB-984A-89A1-2496FA05C2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23869F-FF94-4C4A-838B-E8CA3EEA335F}" type="datetimeFigureOut">
              <a:rPr lang="en-US" smtClean="0"/>
              <a:t>10/12/09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72539E-EDFB-984A-89A1-2496FA05C2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F23869F-FF94-4C4A-838B-E8CA3EEA335F}" type="datetimeFigureOut">
              <a:rPr lang="en-US" smtClean="0"/>
              <a:t>10/12/09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2539E-EDFB-984A-89A1-2496FA05C2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F23869F-FF94-4C4A-838B-E8CA3EEA335F}" type="datetimeFigureOut">
              <a:rPr lang="en-US" smtClean="0"/>
              <a:t>10/12/09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772539E-EDFB-984A-89A1-2496FA05C25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F23869F-FF94-4C4A-838B-E8CA3EEA335F}" type="datetimeFigureOut">
              <a:rPr lang="en-US" smtClean="0"/>
              <a:t>10/12/09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772539E-EDFB-984A-89A1-2496FA05C25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3" Type="http://schemas.openxmlformats.org/officeDocument/2006/relationships/image" Target="../media/image3.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Thinking Errors Cause……..</a:t>
            </a:r>
            <a:endParaRPr lang="en-US" b="1" i="1" dirty="0"/>
          </a:p>
        </p:txBody>
      </p:sp>
      <p:sp>
        <p:nvSpPr>
          <p:cNvPr id="3" name="Subtitle 2"/>
          <p:cNvSpPr>
            <a:spLocks noGrp="1"/>
          </p:cNvSpPr>
          <p:nvPr>
            <p:ph sz="half" idx="1"/>
          </p:nvPr>
        </p:nvSpPr>
        <p:spPr/>
        <p:txBody>
          <a:bodyPr>
            <a:normAutofit/>
          </a:bodyPr>
          <a:lstStyle/>
          <a:p>
            <a:pPr algn="l"/>
            <a:endParaRPr lang="en-US" dirty="0" smtClean="0">
              <a:latin typeface="Arial"/>
              <a:cs typeface="Arial"/>
            </a:endParaRPr>
          </a:p>
          <a:p>
            <a:pPr algn="l"/>
            <a:r>
              <a:rPr lang="en-US" dirty="0" smtClean="0">
                <a:latin typeface="Arial"/>
                <a:cs typeface="Arial"/>
              </a:rPr>
              <a:t>Depression</a:t>
            </a:r>
          </a:p>
          <a:p>
            <a:pPr algn="l"/>
            <a:r>
              <a:rPr lang="en-US" dirty="0" smtClean="0">
                <a:latin typeface="Arial"/>
                <a:cs typeface="Arial"/>
              </a:rPr>
              <a:t>Panic Attacks</a:t>
            </a:r>
          </a:p>
          <a:p>
            <a:pPr algn="l"/>
            <a:r>
              <a:rPr lang="en-US" dirty="0" smtClean="0">
                <a:latin typeface="Arial"/>
                <a:cs typeface="Arial"/>
              </a:rPr>
              <a:t>Divorce</a:t>
            </a:r>
          </a:p>
          <a:p>
            <a:pPr algn="l"/>
            <a:r>
              <a:rPr lang="en-US" dirty="0" smtClean="0">
                <a:latin typeface="Arial"/>
                <a:cs typeface="Arial"/>
              </a:rPr>
              <a:t>Suicide</a:t>
            </a:r>
          </a:p>
          <a:p>
            <a:pPr algn="l"/>
            <a:r>
              <a:rPr lang="en-US" dirty="0" smtClean="0">
                <a:latin typeface="Arial"/>
                <a:cs typeface="Arial"/>
              </a:rPr>
              <a:t>Drop out students</a:t>
            </a:r>
          </a:p>
          <a:p>
            <a:pPr algn="l"/>
            <a:r>
              <a:rPr lang="en-US" dirty="0" smtClean="0">
                <a:latin typeface="Arial"/>
                <a:cs typeface="Arial"/>
              </a:rPr>
              <a:t>Failure</a:t>
            </a:r>
          </a:p>
          <a:p>
            <a:pPr algn="l"/>
            <a:r>
              <a:rPr lang="en-US" dirty="0" smtClean="0">
                <a:latin typeface="Arial"/>
                <a:cs typeface="Arial"/>
              </a:rPr>
              <a:t>And Much More</a:t>
            </a:r>
          </a:p>
          <a:p>
            <a:pPr algn="l"/>
            <a:endParaRPr lang="en-US" dirty="0" smtClean="0"/>
          </a:p>
        </p:txBody>
      </p:sp>
      <p:pic>
        <p:nvPicPr>
          <p:cNvPr id="7" name="Content Placeholder 6"/>
          <p:cNvPicPr>
            <a:picLocks noGrp="1" noChangeAspect="1"/>
          </p:cNvPicPr>
          <p:nvPr>
            <p:ph sz="half" idx="2"/>
          </p:nvPr>
        </p:nvPicPr>
        <p:blipFill>
          <a:blip r:embed="rId2"/>
          <a:srcRect l="-1408" r="-1408"/>
          <a:stretch>
            <a:fillRect/>
          </a:stretch>
        </p:blipFill>
        <p:spPr>
          <a:xfrm>
            <a:off x="4648200" y="2362199"/>
            <a:ext cx="4038600" cy="2133601"/>
          </a:xfrm>
        </p:spPr>
      </p:pic>
      <p:pic>
        <p:nvPicPr>
          <p:cNvPr id="8" name="Content Placeholder 6"/>
          <p:cNvPicPr>
            <a:picLocks noChangeAspect="1"/>
          </p:cNvPicPr>
          <p:nvPr/>
        </p:nvPicPr>
        <p:blipFill>
          <a:blip r:embed="rId3"/>
          <a:srcRect t="-3831" b="-3831"/>
          <a:stretch>
            <a:fillRect/>
          </a:stretch>
        </p:blipFill>
        <p:spPr>
          <a:xfrm>
            <a:off x="4495800" y="4876800"/>
            <a:ext cx="4038600" cy="1981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pPr algn="ct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dirty="0" smtClean="0"/>
              <a:t/>
            </a:r>
            <a:br>
              <a:rPr lang="en-US" sz="6000" b="1" dirty="0" smtClean="0"/>
            </a:br>
            <a:r>
              <a:rPr lang="en-US" sz="6000" b="1" i="1" dirty="0" smtClean="0"/>
              <a:t>Defeat Thinking Errors</a:t>
            </a:r>
            <a:r>
              <a:rPr lang="en-US" b="1" dirty="0" smtClean="0"/>
              <a:t/>
            </a:r>
            <a:br>
              <a:rPr lang="en-US" b="1" dirty="0" smtClean="0"/>
            </a:br>
            <a:endParaRPr lang="en-US" b="1" dirty="0"/>
          </a:p>
        </p:txBody>
      </p:sp>
      <p:sp>
        <p:nvSpPr>
          <p:cNvPr id="5" name="Text Placeholder 4"/>
          <p:cNvSpPr>
            <a:spLocks noGrp="1"/>
          </p:cNvSpPr>
          <p:nvPr>
            <p:ph type="body" idx="1"/>
          </p:nvPr>
        </p:nvSpPr>
        <p:spPr>
          <a:xfrm>
            <a:off x="457200" y="1676400"/>
            <a:ext cx="4040188" cy="838200"/>
          </a:xfrm>
        </p:spPr>
        <p:txBody>
          <a:bodyPr/>
          <a:lstStyle/>
          <a:p>
            <a:r>
              <a:rPr lang="en-US" sz="2800" dirty="0" smtClean="0">
                <a:latin typeface="Arial"/>
                <a:cs typeface="Arial"/>
              </a:rPr>
              <a:t>Arbitrary Inference</a:t>
            </a:r>
            <a:endParaRPr lang="en-US" sz="2000" dirty="0">
              <a:latin typeface="Arial"/>
              <a:cs typeface="Arial"/>
            </a:endParaRPr>
          </a:p>
        </p:txBody>
      </p:sp>
      <p:sp>
        <p:nvSpPr>
          <p:cNvPr id="7" name="Text Placeholder 6"/>
          <p:cNvSpPr>
            <a:spLocks noGrp="1"/>
          </p:cNvSpPr>
          <p:nvPr>
            <p:ph type="body" sz="half" idx="3"/>
          </p:nvPr>
        </p:nvSpPr>
        <p:spPr>
          <a:xfrm>
            <a:off x="4645025" y="1676401"/>
            <a:ext cx="4041775" cy="838200"/>
          </a:xfrm>
        </p:spPr>
        <p:txBody>
          <a:bodyPr>
            <a:normAutofit/>
          </a:bodyPr>
          <a:lstStyle/>
          <a:p>
            <a:r>
              <a:rPr lang="en-US" sz="2800" dirty="0" smtClean="0">
                <a:latin typeface="Arial"/>
                <a:cs typeface="Arial"/>
              </a:rPr>
              <a:t>Solution</a:t>
            </a:r>
            <a:endParaRPr lang="en-US" sz="2800" dirty="0">
              <a:latin typeface="Arial"/>
              <a:cs typeface="Arial"/>
            </a:endParaRPr>
          </a:p>
        </p:txBody>
      </p:sp>
      <p:sp>
        <p:nvSpPr>
          <p:cNvPr id="6" name="Content Placeholder 5"/>
          <p:cNvSpPr>
            <a:spLocks noGrp="1"/>
          </p:cNvSpPr>
          <p:nvPr>
            <p:ph sz="quarter" idx="2"/>
          </p:nvPr>
        </p:nvSpPr>
        <p:spPr/>
        <p:txBody>
          <a:bodyPr>
            <a:normAutofit fontScale="92500"/>
          </a:bodyPr>
          <a:lstStyle/>
          <a:p>
            <a:r>
              <a:rPr lang="en-US" dirty="0" smtClean="0">
                <a:latin typeface="Arial"/>
                <a:cs typeface="Arial"/>
              </a:rPr>
              <a:t>Conclusions made in the absence of supporting evidence.  Examples:</a:t>
            </a:r>
          </a:p>
          <a:p>
            <a:r>
              <a:rPr lang="en-US" dirty="0" smtClean="0">
                <a:latin typeface="Arial"/>
                <a:cs typeface="Arial"/>
              </a:rPr>
              <a:t>If you don’t like Obama’s health care program, you’re a racist.  </a:t>
            </a:r>
          </a:p>
          <a:p>
            <a:r>
              <a:rPr lang="en-US" dirty="0" smtClean="0">
                <a:latin typeface="Arial"/>
                <a:cs typeface="Arial"/>
              </a:rPr>
              <a:t>If you weren’t for the Iraq war, you’re not a patriot.</a:t>
            </a:r>
          </a:p>
          <a:p>
            <a:r>
              <a:rPr lang="en-US" dirty="0" smtClean="0">
                <a:latin typeface="Arial"/>
                <a:cs typeface="Arial"/>
              </a:rPr>
              <a:t>If you didn’t vote against prop. 8, you’re a homophobe.</a:t>
            </a:r>
          </a:p>
          <a:p>
            <a:r>
              <a:rPr lang="en-US" dirty="0" smtClean="0">
                <a:latin typeface="Arial"/>
                <a:cs typeface="Arial"/>
              </a:rPr>
              <a:t>If you don’t join our religion, you’re going to hell.</a:t>
            </a:r>
            <a:endParaRPr lang="en-US" dirty="0">
              <a:latin typeface="Arial"/>
              <a:cs typeface="Arial"/>
            </a:endParaRPr>
          </a:p>
        </p:txBody>
      </p:sp>
      <p:sp>
        <p:nvSpPr>
          <p:cNvPr id="8" name="Content Placeholder 7"/>
          <p:cNvSpPr>
            <a:spLocks noGrp="1"/>
          </p:cNvSpPr>
          <p:nvPr>
            <p:ph sz="quarter" idx="4"/>
          </p:nvPr>
        </p:nvSpPr>
        <p:spPr/>
        <p:txBody>
          <a:bodyPr>
            <a:normAutofit lnSpcReduction="10000"/>
          </a:bodyPr>
          <a:lstStyle/>
          <a:p>
            <a:r>
              <a:rPr lang="en-US" dirty="0" smtClean="0">
                <a:latin typeface="Arial"/>
                <a:cs typeface="Arial"/>
              </a:rPr>
              <a:t>Ask the truth questions, “Is the info. I have </a:t>
            </a:r>
            <a:r>
              <a:rPr lang="en-US" dirty="0" smtClean="0">
                <a:latin typeface="Arial"/>
                <a:cs typeface="Arial"/>
              </a:rPr>
              <a:t>b</a:t>
            </a:r>
            <a:r>
              <a:rPr lang="en-US" dirty="0" smtClean="0">
                <a:latin typeface="Arial"/>
                <a:cs typeface="Arial"/>
              </a:rPr>
              <a:t>ased on fact?”</a:t>
            </a:r>
          </a:p>
          <a:p>
            <a:r>
              <a:rPr lang="en-US" dirty="0" smtClean="0">
                <a:latin typeface="Arial"/>
                <a:cs typeface="Arial"/>
              </a:rPr>
              <a:t> “Are there cases when these statements aren’t true?”</a:t>
            </a:r>
          </a:p>
          <a:p>
            <a:r>
              <a:rPr lang="en-US" dirty="0" smtClean="0">
                <a:latin typeface="Arial"/>
                <a:cs typeface="Arial"/>
              </a:rPr>
              <a:t>Is the conclusion based on any of the Self-defeating Beliefs in the handout.  For example, “People won’t accept me if I’m flawed.”</a:t>
            </a:r>
          </a:p>
          <a:p>
            <a:endParaRPr lang="en-US" dirty="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Defeat Thinking Errors</a:t>
            </a:r>
            <a:endParaRPr lang="en-US" b="1" i="1" dirty="0"/>
          </a:p>
        </p:txBody>
      </p:sp>
      <p:sp>
        <p:nvSpPr>
          <p:cNvPr id="3" name="Text Placeholder 2"/>
          <p:cNvSpPr>
            <a:spLocks noGrp="1"/>
          </p:cNvSpPr>
          <p:nvPr>
            <p:ph type="body" idx="1"/>
          </p:nvPr>
        </p:nvSpPr>
        <p:spPr/>
        <p:txBody>
          <a:bodyPr/>
          <a:lstStyle/>
          <a:p>
            <a:r>
              <a:rPr lang="en-US" dirty="0" smtClean="0">
                <a:latin typeface="Arial"/>
                <a:cs typeface="Arial"/>
              </a:rPr>
              <a:t>Selective Abstraction</a:t>
            </a:r>
            <a:endParaRPr lang="en-US" dirty="0">
              <a:latin typeface="Arial"/>
              <a:cs typeface="Arial"/>
            </a:endParaRPr>
          </a:p>
        </p:txBody>
      </p:sp>
      <p:sp>
        <p:nvSpPr>
          <p:cNvPr id="4" name="Text Placeholder 3"/>
          <p:cNvSpPr>
            <a:spLocks noGrp="1"/>
          </p:cNvSpPr>
          <p:nvPr>
            <p:ph type="body" sz="half" idx="3"/>
          </p:nvPr>
        </p:nvSpPr>
        <p:spPr/>
        <p:txBody>
          <a:bodyPr/>
          <a:lstStyle/>
          <a:p>
            <a:r>
              <a:rPr lang="en-US" dirty="0" smtClean="0">
                <a:latin typeface="Arial"/>
                <a:cs typeface="Arial"/>
              </a:rPr>
              <a:t>Solution</a:t>
            </a:r>
            <a:endParaRPr lang="en-US" dirty="0">
              <a:latin typeface="Arial"/>
              <a:cs typeface="Arial"/>
            </a:endParaRPr>
          </a:p>
        </p:txBody>
      </p:sp>
      <p:sp>
        <p:nvSpPr>
          <p:cNvPr id="5" name="Content Placeholder 4"/>
          <p:cNvSpPr>
            <a:spLocks noGrp="1"/>
          </p:cNvSpPr>
          <p:nvPr>
            <p:ph sz="quarter" idx="2"/>
          </p:nvPr>
        </p:nvSpPr>
        <p:spPr/>
        <p:txBody>
          <a:bodyPr/>
          <a:lstStyle/>
          <a:p>
            <a:r>
              <a:rPr lang="en-US" dirty="0" smtClean="0">
                <a:latin typeface="Arial"/>
                <a:cs typeface="Arial"/>
              </a:rPr>
              <a:t>Information is taken out of context; certain details are highlighted while other important info. </a:t>
            </a:r>
            <a:r>
              <a:rPr lang="en-US" dirty="0" smtClean="0">
                <a:latin typeface="Arial"/>
                <a:cs typeface="Arial"/>
              </a:rPr>
              <a:t>i</a:t>
            </a:r>
            <a:r>
              <a:rPr lang="en-US" dirty="0" smtClean="0">
                <a:latin typeface="Arial"/>
                <a:cs typeface="Arial"/>
              </a:rPr>
              <a:t>s ignored.</a:t>
            </a:r>
          </a:p>
          <a:p>
            <a:r>
              <a:rPr lang="en-US" dirty="0" smtClean="0">
                <a:latin typeface="Arial"/>
                <a:cs typeface="Arial"/>
              </a:rPr>
              <a:t>For example, “A woman whose husband fails to answer her greeting the first thing in the morning concludes, “he must be angry at me again.”</a:t>
            </a:r>
            <a:endParaRPr lang="en-US" dirty="0">
              <a:latin typeface="Arial"/>
              <a:cs typeface="Arial"/>
            </a:endParaRPr>
          </a:p>
        </p:txBody>
      </p:sp>
      <p:sp>
        <p:nvSpPr>
          <p:cNvPr id="6" name="Content Placeholder 5"/>
          <p:cNvSpPr>
            <a:spLocks noGrp="1"/>
          </p:cNvSpPr>
          <p:nvPr>
            <p:ph sz="quarter" idx="4"/>
          </p:nvPr>
        </p:nvSpPr>
        <p:spPr/>
        <p:txBody>
          <a:bodyPr>
            <a:normAutofit fontScale="92500"/>
          </a:bodyPr>
          <a:lstStyle/>
          <a:p>
            <a:r>
              <a:rPr lang="en-US" dirty="0" smtClean="0">
                <a:latin typeface="Arial"/>
                <a:cs typeface="Arial"/>
              </a:rPr>
              <a:t>Ask, “What’s the evidence for this claim?”</a:t>
            </a:r>
          </a:p>
          <a:p>
            <a:r>
              <a:rPr lang="en-US" dirty="0" smtClean="0">
                <a:latin typeface="Arial"/>
                <a:cs typeface="Arial"/>
              </a:rPr>
              <a:t>Do a survey to test your negative thought.  For example, if you think that your shyness is weird, you could ask several friends if they’ve ever felt shy.  You’ll find most people feel shy at times.</a:t>
            </a:r>
          </a:p>
          <a:p>
            <a:r>
              <a:rPr lang="en-US" dirty="0" smtClean="0">
                <a:latin typeface="Arial"/>
                <a:cs typeface="Arial"/>
              </a:rPr>
              <a:t>Is the conclusion based on any of the Self-defeating Beliefs in the handout. </a:t>
            </a:r>
            <a:endParaRPr lang="en-US" dirty="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Defeat Thinking Errors</a:t>
            </a:r>
            <a:endParaRPr lang="en-US" b="1" i="1" dirty="0"/>
          </a:p>
        </p:txBody>
      </p:sp>
      <p:sp>
        <p:nvSpPr>
          <p:cNvPr id="3" name="Text Placeholder 2"/>
          <p:cNvSpPr>
            <a:spLocks noGrp="1"/>
          </p:cNvSpPr>
          <p:nvPr>
            <p:ph type="body" idx="1"/>
          </p:nvPr>
        </p:nvSpPr>
        <p:spPr/>
        <p:txBody>
          <a:bodyPr/>
          <a:lstStyle/>
          <a:p>
            <a:r>
              <a:rPr lang="en-US" dirty="0" smtClean="0">
                <a:latin typeface="Arial"/>
                <a:cs typeface="Arial"/>
              </a:rPr>
              <a:t>Overgeneralization</a:t>
            </a:r>
            <a:endParaRPr lang="en-US" dirty="0">
              <a:latin typeface="Arial"/>
              <a:cs typeface="Arial"/>
            </a:endParaRPr>
          </a:p>
        </p:txBody>
      </p:sp>
      <p:sp>
        <p:nvSpPr>
          <p:cNvPr id="4" name="Text Placeholder 3"/>
          <p:cNvSpPr>
            <a:spLocks noGrp="1"/>
          </p:cNvSpPr>
          <p:nvPr>
            <p:ph type="body" sz="half" idx="3"/>
          </p:nvPr>
        </p:nvSpPr>
        <p:spPr/>
        <p:txBody>
          <a:bodyPr/>
          <a:lstStyle/>
          <a:p>
            <a:r>
              <a:rPr lang="en-US" dirty="0" smtClean="0">
                <a:latin typeface="Arial"/>
                <a:cs typeface="Arial"/>
              </a:rPr>
              <a:t>Solution</a:t>
            </a:r>
            <a:endParaRPr lang="en-US" dirty="0">
              <a:latin typeface="Arial"/>
              <a:cs typeface="Arial"/>
            </a:endParaRPr>
          </a:p>
        </p:txBody>
      </p:sp>
      <p:sp>
        <p:nvSpPr>
          <p:cNvPr id="5" name="Content Placeholder 4"/>
          <p:cNvSpPr>
            <a:spLocks noGrp="1"/>
          </p:cNvSpPr>
          <p:nvPr>
            <p:ph sz="quarter" idx="2"/>
          </p:nvPr>
        </p:nvSpPr>
        <p:spPr/>
        <p:txBody>
          <a:bodyPr/>
          <a:lstStyle/>
          <a:p>
            <a:r>
              <a:rPr lang="en-US" dirty="0" smtClean="0">
                <a:latin typeface="Arial"/>
                <a:cs typeface="Arial"/>
              </a:rPr>
              <a:t>An isolated incident or two is allowed to represent similar situations everywhere, related or unrelated.  For example, after being turned down for an initial date, a young man concludes, “All women are alike; I’ll always be rejected.”</a:t>
            </a:r>
            <a:endParaRPr lang="en-US" dirty="0">
              <a:latin typeface="Arial"/>
              <a:cs typeface="Arial"/>
            </a:endParaRPr>
          </a:p>
        </p:txBody>
      </p:sp>
      <p:sp>
        <p:nvSpPr>
          <p:cNvPr id="6" name="Content Placeholder 5"/>
          <p:cNvSpPr>
            <a:spLocks noGrp="1"/>
          </p:cNvSpPr>
          <p:nvPr>
            <p:ph sz="quarter" idx="4"/>
          </p:nvPr>
        </p:nvSpPr>
        <p:spPr/>
        <p:txBody>
          <a:bodyPr/>
          <a:lstStyle/>
          <a:p>
            <a:r>
              <a:rPr lang="en-US" dirty="0" smtClean="0">
                <a:latin typeface="Arial"/>
                <a:cs typeface="Arial"/>
              </a:rPr>
              <a:t>Ask, “Is this thought based on fact?”  Can it be proven?</a:t>
            </a:r>
          </a:p>
          <a:p>
            <a:r>
              <a:rPr lang="en-US" dirty="0" smtClean="0">
                <a:latin typeface="Arial"/>
                <a:cs typeface="Arial"/>
              </a:rPr>
              <a:t>Substitute language that’s less insulting and emotionally loaded such as sometimes and occasionally instead of never and always.</a:t>
            </a:r>
          </a:p>
          <a:p>
            <a:r>
              <a:rPr lang="en-US" dirty="0" smtClean="0">
                <a:latin typeface="Arial"/>
                <a:cs typeface="Arial"/>
              </a:rPr>
              <a:t>Is the conclusion based on any of the Self-defeating Beliefs in the handout. </a:t>
            </a:r>
          </a:p>
          <a:p>
            <a:endParaRPr lang="en-US" dirty="0">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Defeat Thinking Errors</a:t>
            </a:r>
            <a:endParaRPr lang="en-US" dirty="0"/>
          </a:p>
        </p:txBody>
      </p:sp>
      <p:sp>
        <p:nvSpPr>
          <p:cNvPr id="3" name="Text Placeholder 2"/>
          <p:cNvSpPr>
            <a:spLocks noGrp="1"/>
          </p:cNvSpPr>
          <p:nvPr>
            <p:ph type="body" idx="1"/>
          </p:nvPr>
        </p:nvSpPr>
        <p:spPr/>
        <p:txBody>
          <a:bodyPr/>
          <a:lstStyle/>
          <a:p>
            <a:r>
              <a:rPr lang="en-US" dirty="0" smtClean="0">
                <a:latin typeface="Arial"/>
                <a:cs typeface="Arial"/>
              </a:rPr>
              <a:t>Emotional Reasoning</a:t>
            </a:r>
            <a:endParaRPr lang="en-US" dirty="0">
              <a:latin typeface="Arial"/>
              <a:cs typeface="Arial"/>
            </a:endParaRPr>
          </a:p>
        </p:txBody>
      </p:sp>
      <p:sp>
        <p:nvSpPr>
          <p:cNvPr id="4" name="Text Placeholder 3"/>
          <p:cNvSpPr>
            <a:spLocks noGrp="1"/>
          </p:cNvSpPr>
          <p:nvPr>
            <p:ph type="body" sz="half" idx="3"/>
          </p:nvPr>
        </p:nvSpPr>
        <p:spPr/>
        <p:txBody>
          <a:bodyPr/>
          <a:lstStyle/>
          <a:p>
            <a:r>
              <a:rPr lang="en-US" dirty="0" smtClean="0">
                <a:latin typeface="Arial"/>
                <a:cs typeface="Arial"/>
              </a:rPr>
              <a:t>Solution</a:t>
            </a:r>
            <a:endParaRPr lang="en-US" dirty="0">
              <a:latin typeface="Arial"/>
              <a:cs typeface="Arial"/>
            </a:endParaRPr>
          </a:p>
        </p:txBody>
      </p:sp>
      <p:sp>
        <p:nvSpPr>
          <p:cNvPr id="6" name="Content Placeholder 5"/>
          <p:cNvSpPr>
            <a:spLocks noGrp="1"/>
          </p:cNvSpPr>
          <p:nvPr>
            <p:ph sz="quarter" idx="2"/>
          </p:nvPr>
        </p:nvSpPr>
        <p:spPr/>
        <p:txBody>
          <a:bodyPr>
            <a:normAutofit lnSpcReduction="10000"/>
          </a:bodyPr>
          <a:lstStyle/>
          <a:p>
            <a:r>
              <a:rPr lang="en-US" dirty="0" smtClean="0">
                <a:latin typeface="Arial"/>
                <a:cs typeface="Arial"/>
              </a:rPr>
              <a:t>You believe that what you feel must be true —automatically.  </a:t>
            </a:r>
          </a:p>
          <a:p>
            <a:r>
              <a:rPr lang="en-US" dirty="0" smtClean="0">
                <a:latin typeface="Arial"/>
                <a:cs typeface="Arial"/>
              </a:rPr>
              <a:t>For example, if you feel stupid and boring, then you must be stupid and boring.  Or, I feel fat, so I am fat.  Or, I feel attacked, so they must have attacked me.  Or I feel like a loser so I must be.  Or,</a:t>
            </a:r>
          </a:p>
          <a:p>
            <a:pPr>
              <a:buNone/>
            </a:pPr>
            <a:r>
              <a:rPr lang="en-US" dirty="0" smtClean="0">
                <a:latin typeface="Arial"/>
                <a:cs typeface="Arial"/>
              </a:rPr>
              <a:t>   I feel anxious, so I must be in danger.</a:t>
            </a:r>
            <a:endParaRPr lang="en-US" dirty="0" smtClean="0">
              <a:latin typeface="Arial"/>
              <a:cs typeface="Arial"/>
            </a:endParaRPr>
          </a:p>
          <a:p>
            <a:endParaRPr lang="en-US" dirty="0">
              <a:latin typeface="Arial"/>
              <a:cs typeface="Arial"/>
            </a:endParaRPr>
          </a:p>
        </p:txBody>
      </p:sp>
      <p:sp>
        <p:nvSpPr>
          <p:cNvPr id="5" name="Content Placeholder 4"/>
          <p:cNvSpPr>
            <a:spLocks noGrp="1"/>
          </p:cNvSpPr>
          <p:nvPr>
            <p:ph sz="quarter" idx="4"/>
          </p:nvPr>
        </p:nvSpPr>
        <p:spPr/>
        <p:txBody>
          <a:bodyPr>
            <a:normAutofit/>
          </a:bodyPr>
          <a:lstStyle/>
          <a:p>
            <a:r>
              <a:rPr lang="en-US" dirty="0" smtClean="0">
                <a:latin typeface="Arial"/>
                <a:cs typeface="Arial"/>
              </a:rPr>
              <a:t>Ask, “Is this thought based on fact?”  Can it be proven?</a:t>
            </a:r>
          </a:p>
          <a:p>
            <a:r>
              <a:rPr lang="en-US" dirty="0" smtClean="0">
                <a:latin typeface="Arial"/>
                <a:cs typeface="Arial"/>
              </a:rPr>
              <a:t>Substitute language that’s less insulting and emotionally loaded such as sometimes and occasionally instead of never and always.</a:t>
            </a:r>
          </a:p>
          <a:p>
            <a:r>
              <a:rPr lang="en-US" dirty="0" smtClean="0">
                <a:latin typeface="Arial"/>
                <a:cs typeface="Arial"/>
              </a:rPr>
              <a:t>Is the conclusion based on any of the Self-defeating Beliefs in the handout. </a:t>
            </a:r>
          </a:p>
          <a:p>
            <a:endParaRPr lang="en-US" dirty="0">
              <a:latin typeface="Aria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05712"/>
          </a:xfrm>
        </p:spPr>
        <p:txBody>
          <a:bodyPr>
            <a:normAutofit fontScale="90000"/>
          </a:bodyPr>
          <a:lstStyle/>
          <a:p>
            <a:pPr algn="ctr"/>
            <a:r>
              <a:rPr lang="en-US" sz="6000" b="1" i="1" dirty="0" smtClean="0"/>
              <a:t>Use a Cost-Benefit </a:t>
            </a:r>
            <a:r>
              <a:rPr lang="en-US" sz="6000" b="1" i="1" dirty="0" smtClean="0"/>
              <a:t>Analysis</a:t>
            </a:r>
            <a:br>
              <a:rPr lang="en-US" sz="6000" b="1" i="1" dirty="0" smtClean="0"/>
            </a:br>
            <a:r>
              <a:rPr lang="en-US" sz="6000" b="1" i="1" dirty="0" smtClean="0"/>
              <a:t>to Change a Belief/Behavior</a:t>
            </a:r>
            <a:r>
              <a:rPr lang="en-US" b="1" i="1" dirty="0" smtClean="0"/>
              <a:t/>
            </a:r>
            <a:br>
              <a:rPr lang="en-US" b="1" i="1" dirty="0" smtClean="0"/>
            </a:br>
            <a:endParaRPr lang="en-US" dirty="0"/>
          </a:p>
        </p:txBody>
      </p:sp>
      <p:sp>
        <p:nvSpPr>
          <p:cNvPr id="5" name="Text Placeholder 4"/>
          <p:cNvSpPr>
            <a:spLocks noGrp="1"/>
          </p:cNvSpPr>
          <p:nvPr>
            <p:ph type="body" idx="1"/>
          </p:nvPr>
        </p:nvSpPr>
        <p:spPr/>
        <p:txBody>
          <a:bodyPr/>
          <a:lstStyle/>
          <a:p>
            <a:r>
              <a:rPr lang="en-US" dirty="0" smtClean="0">
                <a:latin typeface="Arial"/>
                <a:cs typeface="Arial"/>
              </a:rPr>
              <a:t>Disadvantages of Overeating</a:t>
            </a:r>
            <a:endParaRPr lang="en-US" dirty="0">
              <a:latin typeface="Arial"/>
              <a:cs typeface="Arial"/>
            </a:endParaRPr>
          </a:p>
        </p:txBody>
      </p:sp>
      <p:sp>
        <p:nvSpPr>
          <p:cNvPr id="7" name="Text Placeholder 6"/>
          <p:cNvSpPr>
            <a:spLocks noGrp="1"/>
          </p:cNvSpPr>
          <p:nvPr>
            <p:ph type="body" sz="half" idx="3"/>
          </p:nvPr>
        </p:nvSpPr>
        <p:spPr/>
        <p:txBody>
          <a:bodyPr/>
          <a:lstStyle/>
          <a:p>
            <a:r>
              <a:rPr lang="en-US" dirty="0" smtClean="0">
                <a:latin typeface="Arial"/>
                <a:cs typeface="Arial"/>
              </a:rPr>
              <a:t>Advantages of Overeating</a:t>
            </a:r>
            <a:endParaRPr lang="en-US" dirty="0">
              <a:latin typeface="Arial"/>
              <a:cs typeface="Arial"/>
            </a:endParaRPr>
          </a:p>
        </p:txBody>
      </p:sp>
      <p:sp>
        <p:nvSpPr>
          <p:cNvPr id="6" name="Content Placeholder 5"/>
          <p:cNvSpPr>
            <a:spLocks noGrp="1"/>
          </p:cNvSpPr>
          <p:nvPr>
            <p:ph sz="quarter" idx="2"/>
          </p:nvPr>
        </p:nvSpPr>
        <p:spPr/>
        <p:txBody>
          <a:bodyPr/>
          <a:lstStyle/>
          <a:p>
            <a:r>
              <a:rPr lang="en-US" dirty="0" smtClean="0">
                <a:latin typeface="Arial"/>
                <a:cs typeface="Arial"/>
              </a:rPr>
              <a:t>I’ll be unhealthy</a:t>
            </a:r>
          </a:p>
          <a:p>
            <a:r>
              <a:rPr lang="en-US" dirty="0" smtClean="0">
                <a:latin typeface="Arial"/>
                <a:cs typeface="Arial"/>
              </a:rPr>
              <a:t>I’ll be unattractive</a:t>
            </a:r>
          </a:p>
          <a:p>
            <a:r>
              <a:rPr lang="en-US" dirty="0" smtClean="0">
                <a:latin typeface="Arial"/>
                <a:cs typeface="Arial"/>
              </a:rPr>
              <a:t>I won’t have much energy</a:t>
            </a:r>
          </a:p>
          <a:p>
            <a:r>
              <a:rPr lang="en-US" dirty="0" smtClean="0">
                <a:latin typeface="Arial"/>
                <a:cs typeface="Arial"/>
              </a:rPr>
              <a:t>I’ll feel bad about myself</a:t>
            </a:r>
            <a:endParaRPr lang="en-US" dirty="0">
              <a:latin typeface="Arial"/>
              <a:cs typeface="Arial"/>
            </a:endParaRPr>
          </a:p>
        </p:txBody>
      </p:sp>
      <p:sp>
        <p:nvSpPr>
          <p:cNvPr id="8" name="Content Placeholder 7"/>
          <p:cNvSpPr>
            <a:spLocks noGrp="1"/>
          </p:cNvSpPr>
          <p:nvPr>
            <p:ph sz="quarter" idx="4"/>
          </p:nvPr>
        </p:nvSpPr>
        <p:spPr/>
        <p:txBody>
          <a:bodyPr>
            <a:normAutofit lnSpcReduction="10000"/>
          </a:bodyPr>
          <a:lstStyle/>
          <a:p>
            <a:r>
              <a:rPr lang="en-US" dirty="0" smtClean="0">
                <a:latin typeface="Arial"/>
                <a:cs typeface="Arial"/>
              </a:rPr>
              <a:t>Food is pleasurable and an immediate reward.</a:t>
            </a:r>
          </a:p>
          <a:p>
            <a:r>
              <a:rPr lang="en-US" dirty="0" smtClean="0">
                <a:latin typeface="Arial"/>
                <a:cs typeface="Arial"/>
              </a:rPr>
              <a:t>I can feel sorry for myself because I’m fat</a:t>
            </a:r>
          </a:p>
          <a:p>
            <a:r>
              <a:rPr lang="en-US" dirty="0" smtClean="0">
                <a:latin typeface="Arial"/>
                <a:cs typeface="Arial"/>
              </a:rPr>
              <a:t>I can resent those who look down on people like me</a:t>
            </a:r>
          </a:p>
          <a:p>
            <a:r>
              <a:rPr lang="en-US" dirty="0" smtClean="0">
                <a:latin typeface="Arial"/>
                <a:cs typeface="Arial"/>
              </a:rPr>
              <a:t>Exercise requires lots of effort</a:t>
            </a:r>
          </a:p>
          <a:p>
            <a:r>
              <a:rPr lang="en-US" dirty="0" smtClean="0">
                <a:latin typeface="Arial"/>
                <a:cs typeface="Arial"/>
              </a:rPr>
              <a:t>I can avoid the real problem by distracting myself by eating.</a:t>
            </a:r>
            <a:endParaRPr lang="en-US" dirty="0">
              <a:latin typeface="Arial"/>
              <a:cs typeface="Aria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8112"/>
          </a:xfrm>
        </p:spPr>
        <p:txBody>
          <a:bodyPr>
            <a:normAutofit fontScale="90000"/>
          </a:bodyPr>
          <a:lstStyle/>
          <a:p>
            <a:pPr algn="ctr"/>
            <a:r>
              <a:rPr lang="en-US" sz="6000" b="1" i="1" dirty="0" smtClean="0"/>
              <a:t>Use a Cost-Benefit </a:t>
            </a:r>
            <a:r>
              <a:rPr lang="en-US" sz="6000" b="1" i="1" dirty="0" smtClean="0"/>
              <a:t>Analysis to Change a Belief/Behavior</a:t>
            </a:r>
            <a:r>
              <a:rPr lang="en-US" b="1" i="1" dirty="0" smtClean="0"/>
              <a:t/>
            </a:r>
            <a:br>
              <a:rPr lang="en-US" b="1" i="1" dirty="0" smtClean="0"/>
            </a:br>
            <a:endParaRPr lang="en-US" dirty="0"/>
          </a:p>
        </p:txBody>
      </p:sp>
      <p:sp>
        <p:nvSpPr>
          <p:cNvPr id="3" name="Text Placeholder 2"/>
          <p:cNvSpPr>
            <a:spLocks noGrp="1"/>
          </p:cNvSpPr>
          <p:nvPr>
            <p:ph type="body" idx="1"/>
          </p:nvPr>
        </p:nvSpPr>
        <p:spPr/>
        <p:txBody>
          <a:bodyPr/>
          <a:lstStyle/>
          <a:p>
            <a:r>
              <a:rPr lang="en-US" dirty="0" smtClean="0">
                <a:latin typeface="Arial"/>
                <a:cs typeface="Arial"/>
              </a:rPr>
              <a:t>Disadvantages of Procrastination</a:t>
            </a:r>
            <a:endParaRPr lang="en-US" dirty="0">
              <a:latin typeface="Arial"/>
              <a:cs typeface="Arial"/>
            </a:endParaRPr>
          </a:p>
        </p:txBody>
      </p:sp>
      <p:sp>
        <p:nvSpPr>
          <p:cNvPr id="4" name="Text Placeholder 3"/>
          <p:cNvSpPr>
            <a:spLocks noGrp="1"/>
          </p:cNvSpPr>
          <p:nvPr>
            <p:ph type="body" sz="half" idx="3"/>
          </p:nvPr>
        </p:nvSpPr>
        <p:spPr/>
        <p:txBody>
          <a:bodyPr>
            <a:normAutofit fontScale="92500" lnSpcReduction="10000"/>
          </a:bodyPr>
          <a:lstStyle/>
          <a:p>
            <a:r>
              <a:rPr lang="en-US" dirty="0" smtClean="0">
                <a:latin typeface="Arial"/>
                <a:cs typeface="Arial"/>
              </a:rPr>
              <a:t>Advantages of Procrastination</a:t>
            </a:r>
            <a:endParaRPr lang="en-US" dirty="0">
              <a:latin typeface="Arial"/>
              <a:cs typeface="Arial"/>
            </a:endParaRPr>
          </a:p>
        </p:txBody>
      </p:sp>
      <p:sp>
        <p:nvSpPr>
          <p:cNvPr id="5" name="Content Placeholder 4"/>
          <p:cNvSpPr>
            <a:spLocks noGrp="1"/>
          </p:cNvSpPr>
          <p:nvPr>
            <p:ph sz="quarter" idx="2"/>
          </p:nvPr>
        </p:nvSpPr>
        <p:spPr>
          <a:xfrm>
            <a:off x="457200" y="2667000"/>
            <a:ext cx="4040188" cy="3693320"/>
          </a:xfrm>
        </p:spPr>
        <p:txBody>
          <a:bodyPr/>
          <a:lstStyle/>
          <a:p>
            <a:r>
              <a:rPr lang="en-US" dirty="0" smtClean="0">
                <a:latin typeface="Arial"/>
                <a:cs typeface="Arial"/>
              </a:rPr>
              <a:t>I never get anything done.</a:t>
            </a:r>
          </a:p>
          <a:p>
            <a:r>
              <a:rPr lang="en-US" dirty="0" smtClean="0">
                <a:latin typeface="Arial"/>
                <a:cs typeface="Arial"/>
              </a:rPr>
              <a:t>I won’t feel good about myself.</a:t>
            </a:r>
          </a:p>
          <a:p>
            <a:r>
              <a:rPr lang="en-US" dirty="0" smtClean="0">
                <a:latin typeface="Arial"/>
                <a:cs typeface="Arial"/>
              </a:rPr>
              <a:t>I’ll never accomplish any of my goals</a:t>
            </a:r>
            <a:endParaRPr lang="en-US" dirty="0">
              <a:latin typeface="Arial"/>
              <a:cs typeface="Arial"/>
            </a:endParaRPr>
          </a:p>
        </p:txBody>
      </p:sp>
      <p:sp>
        <p:nvSpPr>
          <p:cNvPr id="6" name="Content Placeholder 5"/>
          <p:cNvSpPr>
            <a:spLocks noGrp="1"/>
          </p:cNvSpPr>
          <p:nvPr>
            <p:ph sz="quarter" idx="4"/>
          </p:nvPr>
        </p:nvSpPr>
        <p:spPr/>
        <p:txBody>
          <a:bodyPr>
            <a:normAutofit fontScale="92500" lnSpcReduction="10000"/>
          </a:bodyPr>
          <a:lstStyle/>
          <a:p>
            <a:r>
              <a:rPr lang="en-US" dirty="0" smtClean="0">
                <a:latin typeface="Arial"/>
                <a:cs typeface="Arial"/>
              </a:rPr>
              <a:t>I can do something else that’s more enjoyable</a:t>
            </a:r>
          </a:p>
          <a:p>
            <a:r>
              <a:rPr lang="en-US" dirty="0" smtClean="0">
                <a:latin typeface="Arial"/>
                <a:cs typeface="Arial"/>
              </a:rPr>
              <a:t>It would be unpleasant to get started.</a:t>
            </a:r>
          </a:p>
          <a:p>
            <a:r>
              <a:rPr lang="en-US" dirty="0" smtClean="0">
                <a:latin typeface="Arial"/>
                <a:cs typeface="Arial"/>
              </a:rPr>
              <a:t>What ever I do will only be a drop in the bucket anyway.</a:t>
            </a:r>
          </a:p>
          <a:p>
            <a:r>
              <a:rPr lang="en-US" dirty="0" smtClean="0">
                <a:latin typeface="Arial"/>
                <a:cs typeface="Arial"/>
              </a:rPr>
              <a:t>I can get back at the person who’s nagging me to do the things I’ve been putting off.</a:t>
            </a:r>
          </a:p>
          <a:p>
            <a:r>
              <a:rPr lang="en-US" dirty="0" smtClean="0">
                <a:latin typeface="Arial"/>
                <a:cs typeface="Arial"/>
              </a:rPr>
              <a:t>I can have a good excuse for failing by telling myself I didn’t really try.</a:t>
            </a:r>
            <a:endParaRPr lang="en-US" dirty="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704088"/>
            <a:ext cx="8229600" cy="1429512"/>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sz="6000" b="1" i="1" dirty="0" smtClean="0"/>
              <a:t>Being Overly Nice = Anxiety</a:t>
            </a:r>
            <a:r>
              <a:rPr lang="en-US" dirty="0" smtClean="0"/>
              <a:t/>
            </a:r>
            <a:br>
              <a:rPr lang="en-US" dirty="0" smtClean="0"/>
            </a:br>
            <a:r>
              <a:rPr lang="en-US" dirty="0" smtClean="0"/>
              <a:t> </a:t>
            </a:r>
            <a:endParaRPr lang="en-US" dirty="0"/>
          </a:p>
        </p:txBody>
      </p:sp>
      <p:sp>
        <p:nvSpPr>
          <p:cNvPr id="8" name="Content Placeholder 7"/>
          <p:cNvSpPr>
            <a:spLocks noGrp="1"/>
          </p:cNvSpPr>
          <p:nvPr>
            <p:ph sz="half" idx="1"/>
          </p:nvPr>
        </p:nvSpPr>
        <p:spPr/>
        <p:txBody>
          <a:bodyPr>
            <a:normAutofit fontScale="85000" lnSpcReduction="20000"/>
          </a:bodyPr>
          <a:lstStyle/>
          <a:p>
            <a:r>
              <a:rPr lang="en-US" dirty="0" smtClean="0">
                <a:latin typeface="Arial"/>
                <a:cs typeface="Arial"/>
              </a:rPr>
              <a:t>Pleasing Others, Conflict Phobia, and Anger Phobia</a:t>
            </a:r>
          </a:p>
          <a:p>
            <a:endParaRPr lang="en-US" dirty="0" smtClean="0">
              <a:latin typeface="Arial"/>
              <a:cs typeface="Arial"/>
            </a:endParaRPr>
          </a:p>
          <a:p>
            <a:r>
              <a:rPr lang="en-US" dirty="0" smtClean="0">
                <a:latin typeface="Arial"/>
                <a:cs typeface="Arial"/>
              </a:rPr>
              <a:t>Emotional Perfectionism</a:t>
            </a:r>
          </a:p>
          <a:p>
            <a:endParaRPr lang="en-US" dirty="0" smtClean="0">
              <a:latin typeface="Arial"/>
              <a:cs typeface="Arial"/>
            </a:endParaRPr>
          </a:p>
          <a:p>
            <a:endParaRPr lang="en-US" dirty="0" smtClean="0">
              <a:latin typeface="Arial"/>
              <a:cs typeface="Arial"/>
            </a:endParaRPr>
          </a:p>
          <a:p>
            <a:endParaRPr lang="en-US" dirty="0" smtClean="0">
              <a:latin typeface="Arial"/>
              <a:cs typeface="Arial"/>
            </a:endParaRPr>
          </a:p>
          <a:p>
            <a:r>
              <a:rPr lang="en-US" dirty="0" err="1" smtClean="0">
                <a:latin typeface="Arial"/>
                <a:cs typeface="Arial"/>
              </a:rPr>
              <a:t>Emotophobia</a:t>
            </a:r>
            <a:endParaRPr lang="en-US" dirty="0">
              <a:latin typeface="Arial"/>
              <a:cs typeface="Arial"/>
            </a:endParaRPr>
          </a:p>
        </p:txBody>
      </p:sp>
      <p:sp>
        <p:nvSpPr>
          <p:cNvPr id="9" name="Content Placeholder 8"/>
          <p:cNvSpPr>
            <a:spLocks noGrp="1"/>
          </p:cNvSpPr>
          <p:nvPr>
            <p:ph sz="half" idx="2"/>
          </p:nvPr>
        </p:nvSpPr>
        <p:spPr/>
        <p:txBody>
          <a:bodyPr>
            <a:normAutofit fontScale="85000" lnSpcReduction="20000"/>
          </a:bodyPr>
          <a:lstStyle/>
          <a:p>
            <a:r>
              <a:rPr lang="en-US" dirty="0" smtClean="0">
                <a:latin typeface="Arial"/>
                <a:cs typeface="Arial"/>
              </a:rPr>
              <a:t>You feel you have to please everyone at the expense of your own feelings.</a:t>
            </a:r>
          </a:p>
          <a:p>
            <a:r>
              <a:rPr lang="en-US" dirty="0" smtClean="0">
                <a:latin typeface="Arial"/>
                <a:cs typeface="Arial"/>
              </a:rPr>
              <a:t>You think you should always feel happy and optimistic about your life, your work, and other people.</a:t>
            </a:r>
          </a:p>
          <a:p>
            <a:r>
              <a:rPr lang="en-US" dirty="0" smtClean="0">
                <a:latin typeface="Arial"/>
                <a:cs typeface="Arial"/>
              </a:rPr>
              <a:t>You believe you should always be in control of the way you feel and never allow yourself to feel anxious, vulnerable, lonely, jealous, annoyed, or inadequate.</a:t>
            </a:r>
            <a:endParaRPr lang="en-US" dirty="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1505712"/>
          </a:xfrm>
        </p:spPr>
        <p:txBody>
          <a:bodyPr>
            <a:normAutofit fontScale="90000"/>
          </a:bodyPr>
          <a:lstStyle/>
          <a:p>
            <a:r>
              <a:rPr lang="en-US" b="1" i="1" dirty="0" smtClean="0"/>
              <a:t>Confront your Thinking Errors Now</a:t>
            </a:r>
            <a:r>
              <a:rPr lang="en-US" dirty="0" smtClean="0"/>
              <a:t/>
            </a:r>
            <a:br>
              <a:rPr lang="en-US" dirty="0" smtClean="0"/>
            </a:br>
            <a:endParaRPr lang="en-US" dirty="0"/>
          </a:p>
        </p:txBody>
      </p:sp>
      <p:sp>
        <p:nvSpPr>
          <p:cNvPr id="6" name="Content Placeholder 5"/>
          <p:cNvSpPr>
            <a:spLocks noGrp="1"/>
          </p:cNvSpPr>
          <p:nvPr>
            <p:ph idx="1"/>
          </p:nvPr>
        </p:nvSpPr>
        <p:spPr/>
        <p:txBody>
          <a:bodyPr/>
          <a:lstStyle/>
          <a:p>
            <a:r>
              <a:rPr lang="en-US" dirty="0" smtClean="0">
                <a:latin typeface="Arial"/>
                <a:cs typeface="Arial"/>
              </a:rPr>
              <a:t>Write down any thinking errors you may have about:</a:t>
            </a:r>
          </a:p>
          <a:p>
            <a:pPr>
              <a:buNone/>
            </a:pPr>
            <a:endParaRPr lang="en-US" dirty="0" smtClean="0">
              <a:latin typeface="Arial"/>
              <a:cs typeface="Arial"/>
            </a:endParaRPr>
          </a:p>
          <a:p>
            <a:r>
              <a:rPr lang="en-US" dirty="0" smtClean="0">
                <a:latin typeface="Arial"/>
                <a:cs typeface="Arial"/>
              </a:rPr>
              <a:t>Yourself</a:t>
            </a:r>
          </a:p>
          <a:p>
            <a:r>
              <a:rPr lang="en-US" dirty="0" smtClean="0">
                <a:latin typeface="Arial"/>
                <a:cs typeface="Arial"/>
              </a:rPr>
              <a:t>Others…friend, spouse, relative, boss, boy/girl friend </a:t>
            </a:r>
          </a:p>
          <a:p>
            <a:r>
              <a:rPr lang="en-US" dirty="0" smtClean="0">
                <a:latin typeface="Arial"/>
                <a:cs typeface="Arial"/>
              </a:rPr>
              <a:t>An Event</a:t>
            </a:r>
          </a:p>
          <a:p>
            <a:r>
              <a:rPr lang="en-US" dirty="0" smtClean="0">
                <a:latin typeface="Arial"/>
                <a:cs typeface="Arial"/>
              </a:rPr>
              <a:t>Life</a:t>
            </a:r>
          </a:p>
          <a:p>
            <a:endParaRPr lang="en-US" dirty="0" smtClean="0">
              <a:latin typeface="Arial"/>
              <a:cs typeface="Arial"/>
            </a:endParaRPr>
          </a:p>
          <a:p>
            <a:r>
              <a:rPr lang="en-US" dirty="0" smtClean="0">
                <a:latin typeface="Arial"/>
                <a:cs typeface="Arial"/>
              </a:rPr>
              <a:t>Test the evidence using the truth questions and the self-defeating beliefs.</a:t>
            </a:r>
            <a:endParaRPr lang="en-US" dirty="0">
              <a:latin typeface="Arial"/>
              <a:cs typeface="Aria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137</TotalTime>
  <Words>850</Words>
  <Application>Microsoft Macintosh PowerPoint</Application>
  <PresentationFormat>On-screen Show (4:3)</PresentationFormat>
  <Paragraphs>87</Paragraphs>
  <Slides>9</Slides>
  <Notes>0</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Flow</vt:lpstr>
      <vt:lpstr>Thinking Errors Cause……..</vt:lpstr>
      <vt:lpstr>                    Defeat Thinking Errors </vt:lpstr>
      <vt:lpstr>Defeat Thinking Errors</vt:lpstr>
      <vt:lpstr>Defeat Thinking Errors</vt:lpstr>
      <vt:lpstr>Defeat Thinking Errors</vt:lpstr>
      <vt:lpstr>Use a Cost-Benefit Analysis to Change a Belief/Behavior </vt:lpstr>
      <vt:lpstr>Use a Cost-Benefit Analysis to Change a Belief/Behavior </vt:lpstr>
      <vt:lpstr>   Being Overly Nice = Anxiety  </vt:lpstr>
      <vt:lpstr>Confront your Thinking Errors Now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Errors Cause……..</dc:title>
  <dc:creator>Tom Ventimiglia</dc:creator>
  <cp:lastModifiedBy>Tom Ventimiglia</cp:lastModifiedBy>
  <cp:revision>2</cp:revision>
  <dcterms:created xsi:type="dcterms:W3CDTF">2009-10-13T03:51:52Z</dcterms:created>
  <dcterms:modified xsi:type="dcterms:W3CDTF">2009-10-13T06:09:36Z</dcterms:modified>
</cp:coreProperties>
</file>