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harts/chart3.xml" ContentType="application/vnd.openxmlformats-officedocument.drawingml.chart+xml"/>
  <Override PartName="/ppt/charts/chart4.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256" r:id="rId2"/>
    <p:sldId id="261" r:id="rId3"/>
    <p:sldId id="263" r:id="rId4"/>
    <p:sldId id="264" r:id="rId5"/>
    <p:sldId id="270" r:id="rId6"/>
    <p:sldId id="266" r:id="rId7"/>
    <p:sldId id="268" r:id="rId8"/>
    <p:sldId id="267" r:id="rId9"/>
    <p:sldId id="262" r:id="rId10"/>
    <p:sldId id="258" r:id="rId11"/>
    <p:sldId id="259" r:id="rId12"/>
    <p:sldId id="260" r:id="rId13"/>
    <p:sldId id="276" r:id="rId14"/>
    <p:sldId id="273" r:id="rId15"/>
    <p:sldId id="277" r:id="rId16"/>
    <p:sldId id="278" r:id="rId17"/>
    <p:sldId id="288" r:id="rId18"/>
    <p:sldId id="298" r:id="rId19"/>
    <p:sldId id="290" r:id="rId20"/>
    <p:sldId id="291" r:id="rId21"/>
    <p:sldId id="292" r:id="rId22"/>
    <p:sldId id="289" r:id="rId23"/>
    <p:sldId id="281" r:id="rId24"/>
    <p:sldId id="296" r:id="rId25"/>
    <p:sldId id="294" r:id="rId26"/>
    <p:sldId id="299" r:id="rId27"/>
    <p:sldId id="306" r:id="rId28"/>
    <p:sldId id="311" r:id="rId29"/>
    <p:sldId id="279" r:id="rId30"/>
    <p:sldId id="312" r:id="rId31"/>
    <p:sldId id="280" r:id="rId32"/>
    <p:sldId id="301" r:id="rId33"/>
    <p:sldId id="303" r:id="rId34"/>
    <p:sldId id="283" r:id="rId35"/>
    <p:sldId id="305" r:id="rId36"/>
    <p:sldId id="316" r:id="rId37"/>
    <p:sldId id="317" r:id="rId38"/>
    <p:sldId id="282" r:id="rId39"/>
    <p:sldId id="313" r:id="rId40"/>
    <p:sldId id="314" r:id="rId41"/>
    <p:sldId id="307" r:id="rId42"/>
    <p:sldId id="308" r:id="rId43"/>
    <p:sldId id="315" r:id="rId44"/>
    <p:sldId id="321" r:id="rId45"/>
    <p:sldId id="320" r:id="rId46"/>
    <p:sldId id="319"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784" autoAdjust="0"/>
    <p:restoredTop sz="94660"/>
  </p:normalViewPr>
  <p:slideViewPr>
    <p:cSldViewPr>
      <p:cViewPr varScale="1">
        <p:scale>
          <a:sx n="126" d="100"/>
          <a:sy n="126" d="100"/>
        </p:scale>
        <p:origin x="-1326"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C:\Documents%20and%20Settings\jsmith\My%20Documents\My%20Dropbox\Palomar%20Responsible\PED%20PRESENT\Balance%20of%20Trade%20by%20Country%2085-11.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Documents%20and%20Settings\jsmith\My%20Documents\My%20Dropbox\Palomar%20Responsible\PED%20PRESENT\Balance%20of%20Trade%20by%20Country%2085-11.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Documents%20and%20Settings\jsmith\My%20Documents\My%20Dropbox\govt%20expend%20by%20cat.xls"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Documents%20and%20Settings\jsmith\My%20Documents\My%20Dropbox\Copy%20of%20hist_receipt_source_GDP.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9.3723822478042298E-2"/>
          <c:y val="1.1010985895194787E-2"/>
          <c:w val="0.79432346915925056"/>
          <c:h val="0.90969925200873214"/>
        </c:manualLayout>
      </c:layout>
      <c:lineChart>
        <c:grouping val="standard"/>
        <c:ser>
          <c:idx val="0"/>
          <c:order val="0"/>
          <c:tx>
            <c:strRef>
              <c:f>Sheet1!$U$33</c:f>
              <c:strCache>
                <c:ptCount val="1"/>
                <c:pt idx="0">
                  <c:v>OPEC</c:v>
                </c:pt>
              </c:strCache>
            </c:strRef>
          </c:tx>
          <c:marker>
            <c:symbol val="none"/>
          </c:marker>
          <c:cat>
            <c:strRef>
              <c:f>Sheet1!$T$34:$T$59</c:f>
              <c:strCache>
                <c:ptCount val="26"/>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strCache>
            </c:strRef>
          </c:cat>
          <c:val>
            <c:numRef>
              <c:f>Sheet1!$U$34:$U$59</c:f>
              <c:numCache>
                <c:formatCode>0.00</c:formatCode>
                <c:ptCount val="26"/>
                <c:pt idx="0">
                  <c:v>0.33318233626559918</c:v>
                </c:pt>
                <c:pt idx="1">
                  <c:v>0.27894922674952333</c:v>
                </c:pt>
                <c:pt idx="2">
                  <c:v>0.32779526481456162</c:v>
                </c:pt>
                <c:pt idx="3">
                  <c:v>0.3018403133790788</c:v>
                </c:pt>
                <c:pt idx="4">
                  <c:v>0.3885089856838263</c:v>
                </c:pt>
                <c:pt idx="5">
                  <c:v>0.47404168379614048</c:v>
                </c:pt>
                <c:pt idx="6">
                  <c:v>0.40763083301075137</c:v>
                </c:pt>
                <c:pt idx="7">
                  <c:v>0.40096376811594242</c:v>
                </c:pt>
                <c:pt idx="8">
                  <c:v>0.37269204574810361</c:v>
                </c:pt>
                <c:pt idx="9">
                  <c:v>0.35749342780742632</c:v>
                </c:pt>
                <c:pt idx="10">
                  <c:v>0.39187541272287091</c:v>
                </c:pt>
                <c:pt idx="11">
                  <c:v>0.46982749474845653</c:v>
                </c:pt>
                <c:pt idx="12">
                  <c:v>0.44714449669405576</c:v>
                </c:pt>
                <c:pt idx="13">
                  <c:v>0.33017801006355452</c:v>
                </c:pt>
                <c:pt idx="14">
                  <c:v>0.38973697159887516</c:v>
                </c:pt>
                <c:pt idx="15">
                  <c:v>0.59814289789950503</c:v>
                </c:pt>
                <c:pt idx="16">
                  <c:v>0.52704652701212751</c:v>
                </c:pt>
                <c:pt idx="17">
                  <c:v>0.46126777035631678</c:v>
                </c:pt>
                <c:pt idx="18">
                  <c:v>0.57740452621574134</c:v>
                </c:pt>
                <c:pt idx="19">
                  <c:v>0.75202260205439808</c:v>
                </c:pt>
                <c:pt idx="20">
                  <c:v>1.0074393230056238</c:v>
                </c:pt>
                <c:pt idx="21">
                  <c:v>1.1633925859860323</c:v>
                </c:pt>
                <c:pt idx="22">
                  <c:v>1.2543271674794039</c:v>
                </c:pt>
                <c:pt idx="23">
                  <c:v>1.8430370995069101</c:v>
                </c:pt>
                <c:pt idx="24">
                  <c:v>0.8785440607883116</c:v>
                </c:pt>
                <c:pt idx="25">
                  <c:v>1.1452710878591066</c:v>
                </c:pt>
              </c:numCache>
            </c:numRef>
          </c:val>
        </c:ser>
        <c:ser>
          <c:idx val="1"/>
          <c:order val="1"/>
          <c:tx>
            <c:strRef>
              <c:f>Sheet1!$V$33</c:f>
              <c:strCache>
                <c:ptCount val="1"/>
                <c:pt idx="0">
                  <c:v>EU</c:v>
                </c:pt>
              </c:strCache>
            </c:strRef>
          </c:tx>
          <c:marker>
            <c:symbol val="none"/>
          </c:marker>
          <c:cat>
            <c:strRef>
              <c:f>Sheet1!$T$34:$T$59</c:f>
              <c:strCache>
                <c:ptCount val="26"/>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strCache>
            </c:strRef>
          </c:cat>
          <c:val>
            <c:numRef>
              <c:f>Sheet1!$V$34:$V$59</c:f>
              <c:numCache>
                <c:formatCode>General</c:formatCode>
                <c:ptCount val="26"/>
                <c:pt idx="12" formatCode="0.00">
                  <c:v>1.6341421302267969</c:v>
                </c:pt>
                <c:pt idx="13" formatCode="0.00">
                  <c:v>1.7572269749968386</c:v>
                </c:pt>
                <c:pt idx="14" formatCode="0.00">
                  <c:v>1.8573806716369421</c:v>
                </c:pt>
                <c:pt idx="15" formatCode="0.00">
                  <c:v>2.0229378410185102</c:v>
                </c:pt>
                <c:pt idx="16" formatCode="0.00">
                  <c:v>1.9983964718853362</c:v>
                </c:pt>
                <c:pt idx="17" formatCode="0.00">
                  <c:v>2.0125737453543682</c:v>
                </c:pt>
                <c:pt idx="18" formatCode="0.00">
                  <c:v>2.13782653509513</c:v>
                </c:pt>
                <c:pt idx="19" formatCode="0.00">
                  <c:v>2.3022856722925797</c:v>
                </c:pt>
                <c:pt idx="20" formatCode="0.00">
                  <c:v>2.4528874277113197</c:v>
                </c:pt>
                <c:pt idx="21" formatCode="0.00">
                  <c:v>2.5503082918547673</c:v>
                </c:pt>
                <c:pt idx="22" formatCode="0.00">
                  <c:v>2.6836175059365188</c:v>
                </c:pt>
                <c:pt idx="23" formatCode="0.00">
                  <c:v>2.7930424018340823</c:v>
                </c:pt>
                <c:pt idx="24" formatCode="0.00">
                  <c:v>2.2183628147932377</c:v>
                </c:pt>
                <c:pt idx="25" formatCode="0.00">
                  <c:v>2.4388351994804389</c:v>
                </c:pt>
              </c:numCache>
            </c:numRef>
          </c:val>
        </c:ser>
        <c:ser>
          <c:idx val="2"/>
          <c:order val="2"/>
          <c:tx>
            <c:strRef>
              <c:f>Sheet1!$W$33</c:f>
              <c:strCache>
                <c:ptCount val="1"/>
                <c:pt idx="0">
                  <c:v>World</c:v>
                </c:pt>
              </c:strCache>
            </c:strRef>
          </c:tx>
          <c:marker>
            <c:symbol val="none"/>
          </c:marker>
          <c:cat>
            <c:strRef>
              <c:f>Sheet1!$T$34:$T$59</c:f>
              <c:strCache>
                <c:ptCount val="26"/>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strCache>
            </c:strRef>
          </c:cat>
          <c:val>
            <c:numRef>
              <c:f>Sheet1!$W$34:$W$59</c:f>
              <c:numCache>
                <c:formatCode>General</c:formatCode>
                <c:ptCount val="26"/>
                <c:pt idx="4" formatCode="0.00">
                  <c:v>6.0058191186922505</c:v>
                </c:pt>
                <c:pt idx="5" formatCode="0.00">
                  <c:v>6.1646385369560512</c:v>
                </c:pt>
                <c:pt idx="6" formatCode="0.00">
                  <c:v>6.0958343218910365</c:v>
                </c:pt>
                <c:pt idx="7" formatCode="0.00">
                  <c:v>6.4331449275362305</c:v>
                </c:pt>
                <c:pt idx="8" formatCode="0.00">
                  <c:v>6.8182874991193287</c:v>
                </c:pt>
                <c:pt idx="9" formatCode="0.00">
                  <c:v>7.483318477733528</c:v>
                </c:pt>
                <c:pt idx="10" formatCode="0.00">
                  <c:v>8.1833920316971156</c:v>
                </c:pt>
                <c:pt idx="11" formatCode="0.00">
                  <c:v>8.4373740159986426</c:v>
                </c:pt>
                <c:pt idx="12" formatCode="0.00">
                  <c:v>8.8331488233681021</c:v>
                </c:pt>
                <c:pt idx="13" formatCode="0.00">
                  <c:v>8.8751593720498043</c:v>
                </c:pt>
                <c:pt idx="14" formatCode="0.00">
                  <c:v>9.5130121533419363</c:v>
                </c:pt>
                <c:pt idx="15" formatCode="0.00">
                  <c:v>10.859286402054142</c:v>
                </c:pt>
                <c:pt idx="16" formatCode="0.00">
                  <c:v>10.063938257993392</c:v>
                </c:pt>
                <c:pt idx="17" formatCode="0.00">
                  <c:v>10.06112742677443</c:v>
                </c:pt>
                <c:pt idx="18" formatCode="0.00">
                  <c:v>10.620805312426075</c:v>
                </c:pt>
                <c:pt idx="19" formatCode="0.00">
                  <c:v>12.000612399872622</c:v>
                </c:pt>
                <c:pt idx="20" formatCode="0.00">
                  <c:v>13.25719717975125</c:v>
                </c:pt>
                <c:pt idx="21" formatCode="0.00">
                  <c:v>14.306740749315122</c:v>
                </c:pt>
                <c:pt idx="22" formatCode="0.00">
                  <c:v>14.818285073903562</c:v>
                </c:pt>
                <c:pt idx="23" formatCode="0.00">
                  <c:v>15.982806433721574</c:v>
                </c:pt>
                <c:pt idx="24" formatCode="0.00">
                  <c:v>12.277522809392982</c:v>
                </c:pt>
                <c:pt idx="25" formatCode="0.00">
                  <c:v>14.617665036674817</c:v>
                </c:pt>
              </c:numCache>
            </c:numRef>
          </c:val>
        </c:ser>
        <c:ser>
          <c:idx val="3"/>
          <c:order val="3"/>
          <c:tx>
            <c:strRef>
              <c:f>Sheet1!$X$33</c:f>
              <c:strCache>
                <c:ptCount val="1"/>
                <c:pt idx="0">
                  <c:v>N Am</c:v>
                </c:pt>
              </c:strCache>
            </c:strRef>
          </c:tx>
          <c:marker>
            <c:symbol val="none"/>
          </c:marker>
          <c:cat>
            <c:strRef>
              <c:f>Sheet1!$T$34:$T$59</c:f>
              <c:strCache>
                <c:ptCount val="26"/>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strCache>
            </c:strRef>
          </c:cat>
          <c:val>
            <c:numRef>
              <c:f>Sheet1!$X$34:$X$59</c:f>
              <c:numCache>
                <c:formatCode>0.00</c:formatCode>
                <c:ptCount val="26"/>
                <c:pt idx="0">
                  <c:v>1.2879285150656095</c:v>
                </c:pt>
                <c:pt idx="1">
                  <c:v>1.2083101475884472</c:v>
                </c:pt>
                <c:pt idx="2">
                  <c:v>1.2502490762282741</c:v>
                </c:pt>
                <c:pt idx="3">
                  <c:v>1.3757367826064084</c:v>
                </c:pt>
                <c:pt idx="4">
                  <c:v>1.460999847700273</c:v>
                </c:pt>
                <c:pt idx="5">
                  <c:v>1.5140822962215501</c:v>
                </c:pt>
                <c:pt idx="6">
                  <c:v>1.5258356954659527</c:v>
                </c:pt>
                <c:pt idx="7">
                  <c:v>1.6164359903381644</c:v>
                </c:pt>
                <c:pt idx="8">
                  <c:v>1.7746635823489345</c:v>
                </c:pt>
                <c:pt idx="9">
                  <c:v>2.0071938712188757</c:v>
                </c:pt>
                <c:pt idx="10">
                  <c:v>2.2724003962139547</c:v>
                </c:pt>
                <c:pt idx="11">
                  <c:v>2.4421248063824845</c:v>
                </c:pt>
                <c:pt idx="12">
                  <c:v>2.5713413705197077</c:v>
                </c:pt>
                <c:pt idx="13">
                  <c:v>2.607229408157905</c:v>
                </c:pt>
                <c:pt idx="14">
                  <c:v>2.8636170351044972</c:v>
                </c:pt>
                <c:pt idx="15">
                  <c:v>3.2698967583181795</c:v>
                </c:pt>
                <c:pt idx="16">
                  <c:v>3.0659828004410152</c:v>
                </c:pt>
                <c:pt idx="17">
                  <c:v>2.9775658185409482</c:v>
                </c:pt>
                <c:pt idx="18">
                  <c:v>3.0385475395812893</c:v>
                </c:pt>
                <c:pt idx="19">
                  <c:v>3.3662506985686167</c:v>
                </c:pt>
                <c:pt idx="20">
                  <c:v>3.648046480543452</c:v>
                </c:pt>
                <c:pt idx="21">
                  <c:v>3.8638038221476254</c:v>
                </c:pt>
                <c:pt idx="22">
                  <c:v>3.9963254892022024</c:v>
                </c:pt>
                <c:pt idx="23">
                  <c:v>4.220006566658304</c:v>
                </c:pt>
                <c:pt idx="24">
                  <c:v>3.1716889701490172</c:v>
                </c:pt>
                <c:pt idx="25">
                  <c:v>3.8780209849480425</c:v>
                </c:pt>
              </c:numCache>
            </c:numRef>
          </c:val>
        </c:ser>
        <c:ser>
          <c:idx val="4"/>
          <c:order val="4"/>
          <c:tx>
            <c:strRef>
              <c:f>Sheet1!$Y$33</c:f>
              <c:strCache>
                <c:ptCount val="1"/>
                <c:pt idx="0">
                  <c:v>Canada</c:v>
                </c:pt>
              </c:strCache>
            </c:strRef>
          </c:tx>
          <c:marker>
            <c:symbol val="none"/>
          </c:marker>
          <c:cat>
            <c:strRef>
              <c:f>Sheet1!$T$34:$T$59</c:f>
              <c:strCache>
                <c:ptCount val="26"/>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strCache>
            </c:strRef>
          </c:cat>
          <c:val>
            <c:numRef>
              <c:f>Sheet1!$Y$34:$Y$59</c:f>
              <c:numCache>
                <c:formatCode>0.00</c:formatCode>
                <c:ptCount val="26"/>
                <c:pt idx="0">
                  <c:v>1.0083642633778525</c:v>
                </c:pt>
                <c:pt idx="1">
                  <c:v>0.96395311065602751</c:v>
                </c:pt>
                <c:pt idx="2">
                  <c:v>0.97283289995894295</c:v>
                </c:pt>
                <c:pt idx="3">
                  <c:v>1.0699844887872334</c:v>
                </c:pt>
                <c:pt idx="4">
                  <c:v>1.1162681490506658</c:v>
                </c:pt>
                <c:pt idx="5">
                  <c:v>1.138394937150403</c:v>
                </c:pt>
                <c:pt idx="6">
                  <c:v>1.1371189890488629</c:v>
                </c:pt>
                <c:pt idx="7">
                  <c:v>1.1911811594202901</c:v>
                </c:pt>
                <c:pt idx="8">
                  <c:v>1.3059392686879112</c:v>
                </c:pt>
                <c:pt idx="9">
                  <c:v>1.448769617853797</c:v>
                </c:pt>
                <c:pt idx="10">
                  <c:v>1.5889269205370902</c:v>
                </c:pt>
                <c:pt idx="11">
                  <c:v>1.6538925077977467</c:v>
                </c:pt>
                <c:pt idx="12">
                  <c:v>1.6985151179678859</c:v>
                </c:pt>
                <c:pt idx="13">
                  <c:v>1.6862390142777901</c:v>
                </c:pt>
                <c:pt idx="14">
                  <c:v>1.8449227998180244</c:v>
                </c:pt>
                <c:pt idx="15">
                  <c:v>2.0580426874933133</c:v>
                </c:pt>
                <c:pt idx="16">
                  <c:v>1.9075448732083786</c:v>
                </c:pt>
                <c:pt idx="17">
                  <c:v>1.8113652311770658</c:v>
                </c:pt>
                <c:pt idx="18">
                  <c:v>1.8721456718850333</c:v>
                </c:pt>
                <c:pt idx="19">
                  <c:v>2.0932630781993811</c:v>
                </c:pt>
                <c:pt idx="20">
                  <c:v>2.3004380349758367</c:v>
                </c:pt>
                <c:pt idx="21">
                  <c:v>2.3338955840336428</c:v>
                </c:pt>
                <c:pt idx="22">
                  <c:v>2.4007811562424299</c:v>
                </c:pt>
                <c:pt idx="23">
                  <c:v>2.579349678716599</c:v>
                </c:pt>
                <c:pt idx="24">
                  <c:v>1.7810491060134936</c:v>
                </c:pt>
                <c:pt idx="25">
                  <c:v>2.121389459749389</c:v>
                </c:pt>
              </c:numCache>
            </c:numRef>
          </c:val>
        </c:ser>
        <c:ser>
          <c:idx val="5"/>
          <c:order val="5"/>
          <c:tx>
            <c:strRef>
              <c:f>Sheet1!$Z$33</c:f>
              <c:strCache>
                <c:ptCount val="1"/>
                <c:pt idx="0">
                  <c:v>China</c:v>
                </c:pt>
              </c:strCache>
            </c:strRef>
          </c:tx>
          <c:marker>
            <c:symbol val="none"/>
          </c:marker>
          <c:cat>
            <c:strRef>
              <c:f>Sheet1!$T$34:$T$59</c:f>
              <c:strCache>
                <c:ptCount val="26"/>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strCache>
            </c:strRef>
          </c:cat>
          <c:val>
            <c:numRef>
              <c:f>Sheet1!$Z$34:$Z$59</c:f>
              <c:numCache>
                <c:formatCode>0.00</c:formatCode>
                <c:ptCount val="26"/>
                <c:pt idx="0">
                  <c:v>5.6429552561592135E-2</c:v>
                </c:pt>
                <c:pt idx="1">
                  <c:v>6.738224701645372E-2</c:v>
                </c:pt>
                <c:pt idx="2">
                  <c:v>8.6131107157520204E-2</c:v>
                </c:pt>
                <c:pt idx="3">
                  <c:v>0.11187659384283725</c:v>
                </c:pt>
                <c:pt idx="4">
                  <c:v>0.15216900192912991</c:v>
                </c:pt>
                <c:pt idx="5">
                  <c:v>0.18982446960919891</c:v>
                </c:pt>
                <c:pt idx="6">
                  <c:v>0.23686924815503929</c:v>
                </c:pt>
                <c:pt idx="7">
                  <c:v>0.31071859903381688</c:v>
                </c:pt>
                <c:pt idx="8">
                  <c:v>0.37035180009863572</c:v>
                </c:pt>
                <c:pt idx="9">
                  <c:v>0.43762114835666982</c:v>
                </c:pt>
                <c:pt idx="10">
                  <c:v>0.50124587277129662</c:v>
                </c:pt>
                <c:pt idx="11">
                  <c:v>0.54650851917078669</c:v>
                </c:pt>
                <c:pt idx="12">
                  <c:v>0.6353680212067967</c:v>
                </c:pt>
                <c:pt idx="13">
                  <c:v>0.69265866643308482</c:v>
                </c:pt>
                <c:pt idx="14">
                  <c:v>0.75935825898038245</c:v>
                </c:pt>
                <c:pt idx="15">
                  <c:v>0.89171391890446161</c:v>
                </c:pt>
                <c:pt idx="16">
                  <c:v>0.90212480705622933</c:v>
                </c:pt>
                <c:pt idx="17">
                  <c:v>1.084566537585224</c:v>
                </c:pt>
                <c:pt idx="18">
                  <c:v>1.2878586132438918</c:v>
                </c:pt>
                <c:pt idx="19">
                  <c:v>1.6059740337146535</c:v>
                </c:pt>
                <c:pt idx="20">
                  <c:v>1.9287816271488543</c:v>
                </c:pt>
                <c:pt idx="21">
                  <c:v>2.2207381457113127</c:v>
                </c:pt>
                <c:pt idx="22">
                  <c:v>2.4339931164738307</c:v>
                </c:pt>
                <c:pt idx="23">
                  <c:v>2.5662907925375555</c:v>
                </c:pt>
                <c:pt idx="24">
                  <c:v>2.3330831331564728</c:v>
                </c:pt>
                <c:pt idx="25">
                  <c:v>2.7883851936965178</c:v>
                </c:pt>
              </c:numCache>
            </c:numRef>
          </c:val>
        </c:ser>
        <c:marker val="1"/>
        <c:axId val="80464512"/>
        <c:axId val="82715008"/>
      </c:lineChart>
      <c:catAx>
        <c:axId val="80464512"/>
        <c:scaling>
          <c:orientation val="minMax"/>
        </c:scaling>
        <c:axPos val="b"/>
        <c:tickLblPos val="nextTo"/>
        <c:crossAx val="82715008"/>
        <c:crosses val="autoZero"/>
        <c:auto val="1"/>
        <c:lblAlgn val="ctr"/>
        <c:lblOffset val="100"/>
        <c:tickLblSkip val="5"/>
        <c:tickMarkSkip val="5"/>
      </c:catAx>
      <c:valAx>
        <c:axId val="82715008"/>
        <c:scaling>
          <c:orientation val="minMax"/>
        </c:scaling>
        <c:axPos val="l"/>
        <c:majorGridlines/>
        <c:numFmt formatCode="0.00" sourceLinked="1"/>
        <c:tickLblPos val="nextTo"/>
        <c:crossAx val="80464512"/>
        <c:crosses val="autoZero"/>
        <c:crossBetween val="between"/>
      </c:valAx>
    </c:plotArea>
    <c:legend>
      <c:legendPos val="r"/>
      <c:layout>
        <c:manualLayout>
          <c:xMode val="edge"/>
          <c:yMode val="edge"/>
          <c:x val="0.90058558558558555"/>
          <c:y val="0.33979168977117297"/>
          <c:w val="9.0405405405405509E-2"/>
          <c:h val="0.2546889209271378"/>
        </c:manualLayout>
      </c:layout>
    </c:legend>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7.8741348578589665E-2"/>
          <c:y val="6.9171071081868221E-2"/>
          <c:w val="0.8126467430207589"/>
          <c:h val="0.85634793082371563"/>
        </c:manualLayout>
      </c:layout>
      <c:lineChart>
        <c:grouping val="standard"/>
        <c:ser>
          <c:idx val="0"/>
          <c:order val="0"/>
          <c:tx>
            <c:strRef>
              <c:f>Sheet1!$V$2</c:f>
              <c:strCache>
                <c:ptCount val="1"/>
                <c:pt idx="0">
                  <c:v>OPEC</c:v>
                </c:pt>
              </c:strCache>
            </c:strRef>
          </c:tx>
          <c:marker>
            <c:symbol val="none"/>
          </c:marker>
          <c:cat>
            <c:strRef>
              <c:f>Sheet1!$U$3:$U$28</c:f>
              <c:strCache>
                <c:ptCount val="26"/>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strCache>
            </c:strRef>
          </c:cat>
          <c:val>
            <c:numRef>
              <c:f>Sheet1!$V$3:$V$28</c:f>
              <c:numCache>
                <c:formatCode>0.00</c:formatCode>
                <c:ptCount val="26"/>
                <c:pt idx="0">
                  <c:v>-0.15084607066662781</c:v>
                </c:pt>
                <c:pt idx="1">
                  <c:v>-0.12579620083327459</c:v>
                </c:pt>
                <c:pt idx="2">
                  <c:v>-0.17647461338442591</c:v>
                </c:pt>
                <c:pt idx="3">
                  <c:v>-0.11788390251597136</c:v>
                </c:pt>
                <c:pt idx="4">
                  <c:v>-0.22103259214133425</c:v>
                </c:pt>
                <c:pt idx="5">
                  <c:v>-0.30333869018699167</c:v>
                </c:pt>
                <c:pt idx="6">
                  <c:v>-0.16970143476143529</c:v>
                </c:pt>
                <c:pt idx="7">
                  <c:v>-0.13575120772946878</c:v>
                </c:pt>
                <c:pt idx="8">
                  <c:v>-0.14372137807942528</c:v>
                </c:pt>
                <c:pt idx="9">
                  <c:v>-0.15588902302806021</c:v>
                </c:pt>
                <c:pt idx="10">
                  <c:v>-0.17689302223200534</c:v>
                </c:pt>
                <c:pt idx="11">
                  <c:v>-0.23351015298436209</c:v>
                </c:pt>
                <c:pt idx="12">
                  <c:v>-0.18789546918006503</c:v>
                </c:pt>
                <c:pt idx="13">
                  <c:v>-8.5367942616329517E-2</c:v>
                </c:pt>
                <c:pt idx="14">
                  <c:v>-0.20251144308169408</c:v>
                </c:pt>
                <c:pt idx="15">
                  <c:v>-0.42805713063014877</c:v>
                </c:pt>
                <c:pt idx="16">
                  <c:v>-0.35017861080485158</c:v>
                </c:pt>
                <c:pt idx="17">
                  <c:v>-0.29829768433089926</c:v>
                </c:pt>
                <c:pt idx="18">
                  <c:v>-0.43141888182217636</c:v>
                </c:pt>
                <c:pt idx="19">
                  <c:v>-0.57029228662763642</c:v>
                </c:pt>
                <c:pt idx="20">
                  <c:v>-0.75677941648578129</c:v>
                </c:pt>
                <c:pt idx="21">
                  <c:v>-0.86506793421306483</c:v>
                </c:pt>
                <c:pt idx="22">
                  <c:v>-0.88719456510479755</c:v>
                </c:pt>
                <c:pt idx="23">
                  <c:v>-1.3500999095875221</c:v>
                </c:pt>
                <c:pt idx="24">
                  <c:v>-0.48606508227912881</c:v>
                </c:pt>
                <c:pt idx="25">
                  <c:v>-0.73042989713478101</c:v>
                </c:pt>
              </c:numCache>
            </c:numRef>
          </c:val>
        </c:ser>
        <c:ser>
          <c:idx val="1"/>
          <c:order val="1"/>
          <c:tx>
            <c:strRef>
              <c:f>Sheet1!$W$2</c:f>
              <c:strCache>
                <c:ptCount val="1"/>
                <c:pt idx="0">
                  <c:v>EU</c:v>
                </c:pt>
              </c:strCache>
            </c:strRef>
          </c:tx>
          <c:marker>
            <c:symbol val="none"/>
          </c:marker>
          <c:cat>
            <c:strRef>
              <c:f>Sheet1!$U$3:$U$28</c:f>
              <c:strCache>
                <c:ptCount val="26"/>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strCache>
            </c:strRef>
          </c:cat>
          <c:val>
            <c:numRef>
              <c:f>Sheet1!$W$3:$W$28</c:f>
              <c:numCache>
                <c:formatCode>General</c:formatCode>
                <c:ptCount val="26"/>
                <c:pt idx="12" formatCode="0.00">
                  <c:v>-0.17230116088930433</c:v>
                </c:pt>
                <c:pt idx="13" formatCode="0.00">
                  <c:v>-0.2781862244153116</c:v>
                </c:pt>
                <c:pt idx="14" formatCode="0.00">
                  <c:v>-0.41991792548302348</c:v>
                </c:pt>
                <c:pt idx="15" formatCode="0.00">
                  <c:v>-0.5235164580435786</c:v>
                </c:pt>
                <c:pt idx="16" formatCode="0.00">
                  <c:v>-0.57011863285556863</c:v>
                </c:pt>
                <c:pt idx="17" formatCode="0.00">
                  <c:v>-0.74236730167805887</c:v>
                </c:pt>
                <c:pt idx="18" formatCode="0.00">
                  <c:v>-0.82686965631442033</c:v>
                </c:pt>
                <c:pt idx="19" formatCode="0.00">
                  <c:v>-0.90413887596044651</c:v>
                </c:pt>
                <c:pt idx="20" formatCode="0.00">
                  <c:v>-0.98599445456706003</c:v>
                </c:pt>
                <c:pt idx="21" formatCode="0.00">
                  <c:v>-0.91518925801597395</c:v>
                </c:pt>
                <c:pt idx="22" formatCode="0.00">
                  <c:v>-0.83477222158953268</c:v>
                </c:pt>
                <c:pt idx="23" formatCode="0.00">
                  <c:v>-0.72791437673132309</c:v>
                </c:pt>
                <c:pt idx="24" formatCode="0.00">
                  <c:v>-0.48178398138249778</c:v>
                </c:pt>
                <c:pt idx="25" formatCode="0.00">
                  <c:v>-0.60827853868429216</c:v>
                </c:pt>
              </c:numCache>
            </c:numRef>
          </c:val>
        </c:ser>
        <c:ser>
          <c:idx val="2"/>
          <c:order val="2"/>
          <c:tx>
            <c:strRef>
              <c:f>Sheet1!$X$2</c:f>
              <c:strCache>
                <c:ptCount val="1"/>
                <c:pt idx="0">
                  <c:v>World</c:v>
                </c:pt>
              </c:strCache>
            </c:strRef>
          </c:tx>
          <c:marker>
            <c:symbol val="none"/>
          </c:marker>
          <c:cat>
            <c:strRef>
              <c:f>Sheet1!$U$3:$U$28</c:f>
              <c:strCache>
                <c:ptCount val="26"/>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strCache>
            </c:strRef>
          </c:cat>
          <c:val>
            <c:numRef>
              <c:f>Sheet1!$X$3:$X$28</c:f>
              <c:numCache>
                <c:formatCode>General</c:formatCode>
                <c:ptCount val="26"/>
                <c:pt idx="4" formatCode="0.00">
                  <c:v>-1.3884544116153938</c:v>
                </c:pt>
                <c:pt idx="5" formatCode="0.00">
                  <c:v>-1.2586052248009867</c:v>
                </c:pt>
                <c:pt idx="6" formatCode="0.00">
                  <c:v>-0.82726421337862222</c:v>
                </c:pt>
                <c:pt idx="7" formatCode="0.00">
                  <c:v>-1.0930060386473432</c:v>
                </c:pt>
                <c:pt idx="8" formatCode="0.00">
                  <c:v>-1.3570371762053501</c:v>
                </c:pt>
                <c:pt idx="9" formatCode="0.00">
                  <c:v>-1.6994843790547325</c:v>
                </c:pt>
                <c:pt idx="10" formatCode="0.00">
                  <c:v>-1.747754787585295</c:v>
                </c:pt>
                <c:pt idx="11" formatCode="0.00">
                  <c:v>-1.8058201956332618</c:v>
                </c:pt>
                <c:pt idx="12" formatCode="0.00">
                  <c:v>-1.8334738317472257</c:v>
                </c:pt>
                <c:pt idx="13" formatCode="0.00">
                  <c:v>-2.2361626130203307</c:v>
                </c:pt>
                <c:pt idx="14" formatCode="0.00">
                  <c:v>-3.0529120669965741</c:v>
                </c:pt>
                <c:pt idx="15" formatCode="0.00">
                  <c:v>-3.8880835205591797</c:v>
                </c:pt>
                <c:pt idx="16" formatCode="0.00">
                  <c:v>-3.6330672546857792</c:v>
                </c:pt>
                <c:pt idx="17" formatCode="0.00">
                  <c:v>-4.0566398974279005</c:v>
                </c:pt>
                <c:pt idx="18" formatCode="0.00">
                  <c:v>-4.4975668277516805</c:v>
                </c:pt>
                <c:pt idx="19" formatCode="0.00">
                  <c:v>-5.3468918665131575</c:v>
                </c:pt>
                <c:pt idx="20" formatCode="0.00">
                  <c:v>-6.118784757981456</c:v>
                </c:pt>
                <c:pt idx="21" formatCode="0.00">
                  <c:v>-6.3893969209399275</c:v>
                </c:pt>
                <c:pt idx="22" formatCode="0.00">
                  <c:v>-6.124038345044827</c:v>
                </c:pt>
                <c:pt idx="23" formatCode="0.00">
                  <c:v>-6.2012323448742261</c:v>
                </c:pt>
                <c:pt idx="24" formatCode="0.00">
                  <c:v>-3.9642449480835391</c:v>
                </c:pt>
                <c:pt idx="25" formatCode="0.00">
                  <c:v>-4.8509779951100276</c:v>
                </c:pt>
              </c:numCache>
            </c:numRef>
          </c:val>
        </c:ser>
        <c:ser>
          <c:idx val="3"/>
          <c:order val="3"/>
          <c:tx>
            <c:strRef>
              <c:f>Sheet1!$Y$2</c:f>
              <c:strCache>
                <c:ptCount val="1"/>
                <c:pt idx="0">
                  <c:v>N Am</c:v>
                </c:pt>
              </c:strCache>
            </c:strRef>
          </c:tx>
          <c:marker>
            <c:symbol val="none"/>
          </c:marker>
          <c:cat>
            <c:strRef>
              <c:f>Sheet1!$U$3:$U$28</c:f>
              <c:strCache>
                <c:ptCount val="26"/>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strCache>
            </c:strRef>
          </c:cat>
          <c:val>
            <c:numRef>
              <c:f>Sheet1!$Y$3:$Y$28</c:f>
              <c:numCache>
                <c:formatCode>0.00</c:formatCode>
                <c:ptCount val="26"/>
                <c:pt idx="0">
                  <c:v>-0.39822895052167068</c:v>
                </c:pt>
                <c:pt idx="1">
                  <c:v>-0.39305416284160744</c:v>
                </c:pt>
                <c:pt idx="2">
                  <c:v>-0.23209388257834931</c:v>
                </c:pt>
                <c:pt idx="3">
                  <c:v>-0.16309514420169821</c:v>
                </c:pt>
                <c:pt idx="4">
                  <c:v>-0.14372271296578318</c:v>
                </c:pt>
                <c:pt idx="5">
                  <c:v>-0.11939679336248493</c:v>
                </c:pt>
                <c:pt idx="6">
                  <c:v>-4.7032453829152492E-2</c:v>
                </c:pt>
                <c:pt idx="7">
                  <c:v>-3.2056763285024402E-2</c:v>
                </c:pt>
                <c:pt idx="8">
                  <c:v>-0.1069596768511774</c:v>
                </c:pt>
                <c:pt idx="9">
                  <c:v>-0.14235989665015589</c:v>
                </c:pt>
                <c:pt idx="10">
                  <c:v>-0.36267004182258422</c:v>
                </c:pt>
                <c:pt idx="11">
                  <c:v>-0.41575250907084843</c:v>
                </c:pt>
                <c:pt idx="12">
                  <c:v>-0.30486293787261759</c:v>
                </c:pt>
                <c:pt idx="13">
                  <c:v>-0.31639755905281935</c:v>
                </c:pt>
                <c:pt idx="14">
                  <c:v>-0.50992693139721568</c:v>
                </c:pt>
                <c:pt idx="15">
                  <c:v>-0.68181234620733877</c:v>
                </c:pt>
                <c:pt idx="16">
                  <c:v>-0.73107210584344029</c:v>
                </c:pt>
                <c:pt idx="17">
                  <c:v>-0.73905969800140403</c:v>
                </c:pt>
                <c:pt idx="18">
                  <c:v>-0.77995991925754504</c:v>
                </c:pt>
                <c:pt idx="19">
                  <c:v>-0.91166095579289408</c:v>
                </c:pt>
                <c:pt idx="20">
                  <c:v>-1.016768103612453</c:v>
                </c:pt>
                <c:pt idx="21">
                  <c:v>-1.051921842342862</c:v>
                </c:pt>
                <c:pt idx="22">
                  <c:v>-1.082539118306276</c:v>
                </c:pt>
                <c:pt idx="23">
                  <c:v>-1.0869491055090832</c:v>
                </c:pt>
                <c:pt idx="24">
                  <c:v>-0.5459512143020212</c:v>
                </c:pt>
                <c:pt idx="25">
                  <c:v>-0.72568279080837361</c:v>
                </c:pt>
              </c:numCache>
            </c:numRef>
          </c:val>
        </c:ser>
        <c:ser>
          <c:idx val="4"/>
          <c:order val="4"/>
          <c:tx>
            <c:strRef>
              <c:f>Sheet1!$Z$2</c:f>
              <c:strCache>
                <c:ptCount val="1"/>
                <c:pt idx="0">
                  <c:v>Canada</c:v>
                </c:pt>
              </c:strCache>
            </c:strRef>
          </c:tx>
          <c:marker>
            <c:symbol val="none"/>
          </c:marker>
          <c:cat>
            <c:strRef>
              <c:f>Sheet1!$U$3:$U$28</c:f>
              <c:strCache>
                <c:ptCount val="26"/>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strCache>
            </c:strRef>
          </c:cat>
          <c:val>
            <c:numRef>
              <c:f>Sheet1!$Z$3:$Z$28</c:f>
              <c:numCache>
                <c:formatCode>0.00</c:formatCode>
                <c:ptCount val="26"/>
                <c:pt idx="0">
                  <c:v>-0.31790338136014323</c:v>
                </c:pt>
                <c:pt idx="1">
                  <c:v>-0.32370877762869887</c:v>
                </c:pt>
                <c:pt idx="2">
                  <c:v>-0.15424387573559589</c:v>
                </c:pt>
                <c:pt idx="3">
                  <c:v>-0.12850645424192245</c:v>
                </c:pt>
                <c:pt idx="4">
                  <c:v>-0.11605366027007806</c:v>
                </c:pt>
                <c:pt idx="5">
                  <c:v>-9.6003538014974299E-2</c:v>
                </c:pt>
                <c:pt idx="6">
                  <c:v>-7.38496310078295E-2</c:v>
                </c:pt>
                <c:pt idx="7">
                  <c:v>-9.7047101449275502E-2</c:v>
                </c:pt>
                <c:pt idx="8">
                  <c:v>-0.12649068833517274</c:v>
                </c:pt>
                <c:pt idx="9">
                  <c:v>-0.1575893310466992</c:v>
                </c:pt>
                <c:pt idx="10">
                  <c:v>-0.18868478978648495</c:v>
                </c:pt>
                <c:pt idx="11">
                  <c:v>-0.23003246408792899</c:v>
                </c:pt>
                <c:pt idx="12">
                  <c:v>-0.15709483135112096</c:v>
                </c:pt>
                <c:pt idx="13">
                  <c:v>-0.16207285857494647</c:v>
                </c:pt>
                <c:pt idx="14">
                  <c:v>-0.2981338260280203</c:v>
                </c:pt>
                <c:pt idx="15">
                  <c:v>-0.46269212938197657</c:v>
                </c:pt>
                <c:pt idx="16">
                  <c:v>-0.46609746416758568</c:v>
                </c:pt>
                <c:pt idx="17">
                  <c:v>-0.41726226057125038</c:v>
                </c:pt>
                <c:pt idx="18">
                  <c:v>-0.43654302458517774</c:v>
                </c:pt>
                <c:pt idx="19">
                  <c:v>-0.5428309987507044</c:v>
                </c:pt>
                <c:pt idx="20">
                  <c:v>-0.62176664641527479</c:v>
                </c:pt>
                <c:pt idx="21">
                  <c:v>-0.55393637888644509</c:v>
                </c:pt>
                <c:pt idx="22">
                  <c:v>-0.51617865612884706</c:v>
                </c:pt>
                <c:pt idx="23">
                  <c:v>-0.59521491461719078</c:v>
                </c:pt>
                <c:pt idx="24">
                  <c:v>-0.16996240105171204</c:v>
                </c:pt>
                <c:pt idx="25">
                  <c:v>-0.21808111649602749</c:v>
                </c:pt>
              </c:numCache>
            </c:numRef>
          </c:val>
        </c:ser>
        <c:ser>
          <c:idx val="5"/>
          <c:order val="5"/>
          <c:tx>
            <c:strRef>
              <c:f>Sheet1!$AA$2</c:f>
              <c:strCache>
                <c:ptCount val="1"/>
                <c:pt idx="0">
                  <c:v>China</c:v>
                </c:pt>
              </c:strCache>
            </c:strRef>
          </c:tx>
          <c:marker>
            <c:symbol val="none"/>
          </c:marker>
          <c:cat>
            <c:strRef>
              <c:f>Sheet1!$U$3:$U$28</c:f>
              <c:strCache>
                <c:ptCount val="26"/>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strCache>
            </c:strRef>
          </c:cat>
          <c:val>
            <c:numRef>
              <c:f>Sheet1!$AA$3:$AA$28</c:f>
              <c:numCache>
                <c:formatCode>0.00</c:formatCode>
                <c:ptCount val="26"/>
                <c:pt idx="0">
                  <c:v>-8.7675716748991068E-5</c:v>
                </c:pt>
                <c:pt idx="1">
                  <c:v>-2.351105147941529E-2</c:v>
                </c:pt>
                <c:pt idx="2">
                  <c:v>-3.826878335842343E-2</c:v>
                </c:pt>
                <c:pt idx="3">
                  <c:v>-4.5867181954412903E-2</c:v>
                </c:pt>
                <c:pt idx="4">
                  <c:v>-7.912351507767286E-2</c:v>
                </c:pt>
                <c:pt idx="5">
                  <c:v>-0.12994730350936229</c:v>
                </c:pt>
                <c:pt idx="6">
                  <c:v>-0.1584730841751685</c:v>
                </c:pt>
                <c:pt idx="7">
                  <c:v>-0.22112318840579709</c:v>
                </c:pt>
                <c:pt idx="8">
                  <c:v>-0.26745496817829562</c:v>
                </c:pt>
                <c:pt idx="9">
                  <c:v>-0.33289819589082886</c:v>
                </c:pt>
                <c:pt idx="10">
                  <c:v>-0.37188531807175906</c:v>
                </c:pt>
                <c:pt idx="11">
                  <c:v>-0.41927687835515315</c:v>
                </c:pt>
                <c:pt idx="12">
                  <c:v>-0.50473293452096757</c:v>
                </c:pt>
                <c:pt idx="13">
                  <c:v>-0.55405413296738604</c:v>
                </c:pt>
                <c:pt idx="14">
                  <c:v>-0.6376289377663481</c:v>
                </c:pt>
                <c:pt idx="15">
                  <c:v>-0.74741450019614153</c:v>
                </c:pt>
                <c:pt idx="16">
                  <c:v>-0.73293142227122432</c:v>
                </c:pt>
                <c:pt idx="17">
                  <c:v>-0.89287019951312951</c:v>
                </c:pt>
                <c:pt idx="18">
                  <c:v>-1.0481916295410767</c:v>
                </c:pt>
                <c:pt idx="19">
                  <c:v>-1.324859854159012</c:v>
                </c:pt>
                <c:pt idx="20">
                  <c:v>-1.6024565845836971</c:v>
                </c:pt>
                <c:pt idx="21">
                  <c:v>-1.806546623984258</c:v>
                </c:pt>
                <c:pt idx="22">
                  <c:v>-1.9574295444481469</c:v>
                </c:pt>
                <c:pt idx="23">
                  <c:v>-2.036482500854738</c:v>
                </c:pt>
                <c:pt idx="24">
                  <c:v>-1.7859987316245638</c:v>
                </c:pt>
                <c:pt idx="25">
                  <c:v>-2.0863633944987767</c:v>
                </c:pt>
              </c:numCache>
            </c:numRef>
          </c:val>
        </c:ser>
        <c:marker val="1"/>
        <c:axId val="82747392"/>
        <c:axId val="82748928"/>
      </c:lineChart>
      <c:catAx>
        <c:axId val="82747392"/>
        <c:scaling>
          <c:orientation val="minMax"/>
        </c:scaling>
        <c:axPos val="b"/>
        <c:majorGridlines/>
        <c:majorTickMark val="in"/>
        <c:tickLblPos val="high"/>
        <c:crossAx val="82748928"/>
        <c:crosses val="autoZero"/>
        <c:auto val="1"/>
        <c:lblAlgn val="ctr"/>
        <c:lblOffset val="100"/>
        <c:tickLblSkip val="5"/>
        <c:tickMarkSkip val="5"/>
      </c:catAx>
      <c:valAx>
        <c:axId val="82748928"/>
        <c:scaling>
          <c:orientation val="minMax"/>
        </c:scaling>
        <c:axPos val="l"/>
        <c:majorGridlines/>
        <c:numFmt formatCode="0.00" sourceLinked="1"/>
        <c:tickLblPos val="nextTo"/>
        <c:crossAx val="82747392"/>
        <c:crosses val="autoZero"/>
        <c:crossBetween val="between"/>
      </c:valAx>
    </c:plotArea>
    <c:legend>
      <c:legendPos val="r"/>
      <c:layout/>
    </c:legend>
    <c:plotVisOnly val="1"/>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title>
      <c:layout>
        <c:manualLayout>
          <c:xMode val="edge"/>
          <c:yMode val="edge"/>
          <c:x val="0.39216564596092185"/>
          <c:y val="2.0615128422956819E-2"/>
        </c:manualLayout>
      </c:layout>
    </c:title>
    <c:plotArea>
      <c:layout>
        <c:manualLayout>
          <c:layoutTarget val="inner"/>
          <c:xMode val="edge"/>
          <c:yMode val="edge"/>
          <c:x val="4.7493793508045258E-2"/>
          <c:y val="7.7743796703708068E-2"/>
          <c:w val="0.923256756788984"/>
          <c:h val="0.84440621692840134"/>
        </c:manualLayout>
      </c:layout>
      <c:lineChart>
        <c:grouping val="standard"/>
        <c:ser>
          <c:idx val="1"/>
          <c:order val="0"/>
          <c:tx>
            <c:v>Federal Spending</c:v>
          </c:tx>
          <c:marker>
            <c:symbol val="none"/>
          </c:marker>
          <c:cat>
            <c:strRef>
              <c:f>Table!$A$30:$A$67</c:f>
              <c:strCache>
                <c:ptCount val="38"/>
                <c:pt idx="0">
                  <c:v>1974</c:v>
                </c:pt>
                <c:pt idx="1">
                  <c:v>1975</c:v>
                </c:pt>
                <c:pt idx="2">
                  <c:v>1976</c:v>
                </c:pt>
                <c:pt idx="3">
                  <c:v>TQ</c:v>
                </c:pt>
                <c:pt idx="4">
                  <c:v>1977</c:v>
                </c:pt>
                <c:pt idx="5">
                  <c:v>1978</c:v>
                </c:pt>
                <c:pt idx="6">
                  <c:v>1979</c:v>
                </c:pt>
                <c:pt idx="7">
                  <c:v>1980</c:v>
                </c:pt>
                <c:pt idx="8">
                  <c:v>1981</c:v>
                </c:pt>
                <c:pt idx="9">
                  <c:v>1982</c:v>
                </c:pt>
                <c:pt idx="10">
                  <c:v>1983</c:v>
                </c:pt>
                <c:pt idx="11">
                  <c:v>1984</c:v>
                </c:pt>
                <c:pt idx="12">
                  <c:v>1985</c:v>
                </c:pt>
                <c:pt idx="13">
                  <c:v>1986</c:v>
                </c:pt>
                <c:pt idx="14">
                  <c:v>1987</c:v>
                </c:pt>
                <c:pt idx="15">
                  <c:v>1988</c:v>
                </c:pt>
                <c:pt idx="16">
                  <c:v>1989</c:v>
                </c:pt>
                <c:pt idx="17">
                  <c:v>1990</c:v>
                </c:pt>
                <c:pt idx="18">
                  <c:v>1991</c:v>
                </c:pt>
                <c:pt idx="19">
                  <c:v>1992</c:v>
                </c:pt>
                <c:pt idx="20">
                  <c:v>1993</c:v>
                </c:pt>
                <c:pt idx="21">
                  <c:v>1994</c:v>
                </c:pt>
                <c:pt idx="22">
                  <c:v>1995</c:v>
                </c:pt>
                <c:pt idx="23">
                  <c:v>1996</c:v>
                </c:pt>
                <c:pt idx="24">
                  <c:v>1997</c:v>
                </c:pt>
                <c:pt idx="25">
                  <c:v>1998</c:v>
                </c:pt>
                <c:pt idx="26">
                  <c:v>1999</c:v>
                </c:pt>
                <c:pt idx="27">
                  <c:v>2000</c:v>
                </c:pt>
                <c:pt idx="28">
                  <c:v>2001</c:v>
                </c:pt>
                <c:pt idx="29">
                  <c:v>2002</c:v>
                </c:pt>
                <c:pt idx="30">
                  <c:v>2003</c:v>
                </c:pt>
                <c:pt idx="31">
                  <c:v>2004</c:v>
                </c:pt>
                <c:pt idx="32">
                  <c:v>2005</c:v>
                </c:pt>
                <c:pt idx="33">
                  <c:v>2006</c:v>
                </c:pt>
                <c:pt idx="34">
                  <c:v>2007</c:v>
                </c:pt>
                <c:pt idx="35">
                  <c:v>2008</c:v>
                </c:pt>
                <c:pt idx="36">
                  <c:v>2009</c:v>
                </c:pt>
                <c:pt idx="37">
                  <c:v>2010</c:v>
                </c:pt>
              </c:strCache>
            </c:strRef>
          </c:cat>
          <c:val>
            <c:numRef>
              <c:f>Table!$I$30:$I$67</c:f>
              <c:numCache>
                <c:formatCode>#,##0.0</c:formatCode>
                <c:ptCount val="38"/>
                <c:pt idx="0">
                  <c:v>18.899999999999999</c:v>
                </c:pt>
                <c:pt idx="1">
                  <c:v>21.4</c:v>
                </c:pt>
                <c:pt idx="2">
                  <c:v>21.5</c:v>
                </c:pt>
                <c:pt idx="3">
                  <c:v>21.1</c:v>
                </c:pt>
                <c:pt idx="4">
                  <c:v>20.9</c:v>
                </c:pt>
                <c:pt idx="5">
                  <c:v>20.8</c:v>
                </c:pt>
                <c:pt idx="6">
                  <c:v>20</c:v>
                </c:pt>
                <c:pt idx="7">
                  <c:v>21.599999999999991</c:v>
                </c:pt>
                <c:pt idx="8">
                  <c:v>22.099999999999991</c:v>
                </c:pt>
                <c:pt idx="9">
                  <c:v>22.8</c:v>
                </c:pt>
                <c:pt idx="10">
                  <c:v>23.29999999999999</c:v>
                </c:pt>
                <c:pt idx="11">
                  <c:v>22.1</c:v>
                </c:pt>
                <c:pt idx="12">
                  <c:v>22.6</c:v>
                </c:pt>
                <c:pt idx="13">
                  <c:v>22.1</c:v>
                </c:pt>
                <c:pt idx="14">
                  <c:v>21.3</c:v>
                </c:pt>
                <c:pt idx="15">
                  <c:v>21.099999999999991</c:v>
                </c:pt>
                <c:pt idx="16">
                  <c:v>21</c:v>
                </c:pt>
                <c:pt idx="17">
                  <c:v>21.8</c:v>
                </c:pt>
                <c:pt idx="18">
                  <c:v>22.3</c:v>
                </c:pt>
                <c:pt idx="19">
                  <c:v>22.099999999999991</c:v>
                </c:pt>
                <c:pt idx="20">
                  <c:v>21.6</c:v>
                </c:pt>
                <c:pt idx="21">
                  <c:v>21</c:v>
                </c:pt>
                <c:pt idx="22">
                  <c:v>20.6</c:v>
                </c:pt>
                <c:pt idx="23">
                  <c:v>20.3</c:v>
                </c:pt>
                <c:pt idx="24">
                  <c:v>19.5</c:v>
                </c:pt>
                <c:pt idx="25">
                  <c:v>19.099999999999991</c:v>
                </c:pt>
                <c:pt idx="26">
                  <c:v>18.5</c:v>
                </c:pt>
                <c:pt idx="27">
                  <c:v>18.100000000000001</c:v>
                </c:pt>
                <c:pt idx="28">
                  <c:v>18.100000000000001</c:v>
                </c:pt>
                <c:pt idx="29">
                  <c:v>19.2</c:v>
                </c:pt>
                <c:pt idx="30">
                  <c:v>20.000000000000004</c:v>
                </c:pt>
                <c:pt idx="31">
                  <c:v>19.7</c:v>
                </c:pt>
                <c:pt idx="32">
                  <c:v>19.999999999999989</c:v>
                </c:pt>
                <c:pt idx="33">
                  <c:v>20.099999999999991</c:v>
                </c:pt>
                <c:pt idx="34">
                  <c:v>19.600000000000001</c:v>
                </c:pt>
                <c:pt idx="35">
                  <c:v>20.8</c:v>
                </c:pt>
                <c:pt idx="36">
                  <c:v>25.000000000000004</c:v>
                </c:pt>
                <c:pt idx="37">
                  <c:v>23.8</c:v>
                </c:pt>
              </c:numCache>
            </c:numRef>
          </c:val>
        </c:ser>
        <c:marker val="1"/>
        <c:axId val="83235968"/>
        <c:axId val="83237504"/>
      </c:lineChart>
      <c:catAx>
        <c:axId val="83235968"/>
        <c:scaling>
          <c:orientation val="minMax"/>
        </c:scaling>
        <c:axPos val="b"/>
        <c:majorGridlines/>
        <c:numFmt formatCode="General" sourceLinked="1"/>
        <c:tickLblPos val="nextTo"/>
        <c:crossAx val="83237504"/>
        <c:crosses val="autoZero"/>
        <c:auto val="1"/>
        <c:lblAlgn val="ctr"/>
        <c:lblOffset val="100"/>
        <c:tickLblSkip val="2"/>
      </c:catAx>
      <c:valAx>
        <c:axId val="83237504"/>
        <c:scaling>
          <c:orientation val="minMax"/>
        </c:scaling>
        <c:axPos val="l"/>
        <c:majorGridlines/>
        <c:numFmt formatCode="#,##0.0" sourceLinked="1"/>
        <c:tickLblPos val="nextTo"/>
        <c:crossAx val="83235968"/>
        <c:crosses val="autoZero"/>
        <c:crossBetween val="midCat"/>
      </c:valAx>
    </c:plotArea>
    <c:plotVisOnly val="1"/>
    <c:dispBlanksAs val="gap"/>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a:t>Tax Revenue as %</a:t>
            </a:r>
            <a:r>
              <a:rPr lang="en-US" baseline="0"/>
              <a:t> of GDP</a:t>
            </a:r>
            <a:endParaRPr lang="en-US"/>
          </a:p>
        </c:rich>
      </c:tx>
      <c:layout/>
    </c:title>
    <c:plotArea>
      <c:layout/>
      <c:lineChart>
        <c:grouping val="standard"/>
        <c:ser>
          <c:idx val="0"/>
          <c:order val="0"/>
          <c:tx>
            <c:v>Tax Revenue</c:v>
          </c:tx>
          <c:marker>
            <c:symbol val="none"/>
          </c:marker>
          <c:cat>
            <c:strRef>
              <c:f>'receipts by source % gdp'!$L$47:$L$83</c:f>
              <c:strCache>
                <c:ptCount val="37"/>
                <c:pt idx="0">
                  <c:v>1974</c:v>
                </c:pt>
                <c:pt idx="1">
                  <c:v>1975</c:v>
                </c:pt>
                <c:pt idx="2">
                  <c:v>1976</c:v>
                </c:pt>
                <c:pt idx="3">
                  <c:v>1977</c:v>
                </c:pt>
                <c:pt idx="4">
                  <c:v>1978</c:v>
                </c:pt>
                <c:pt idx="5">
                  <c:v>1979</c:v>
                </c:pt>
                <c:pt idx="6">
                  <c:v>1980</c:v>
                </c:pt>
                <c:pt idx="7">
                  <c:v>1981</c:v>
                </c:pt>
                <c:pt idx="8">
                  <c:v>1982</c:v>
                </c:pt>
                <c:pt idx="9">
                  <c:v>1983</c:v>
                </c:pt>
                <c:pt idx="10">
                  <c:v>1984</c:v>
                </c:pt>
                <c:pt idx="11">
                  <c:v>1985</c:v>
                </c:pt>
                <c:pt idx="12">
                  <c:v>1986</c:v>
                </c:pt>
                <c:pt idx="13">
                  <c:v>1987</c:v>
                </c:pt>
                <c:pt idx="14">
                  <c:v>1988</c:v>
                </c:pt>
                <c:pt idx="15">
                  <c:v>1989</c:v>
                </c:pt>
                <c:pt idx="16">
                  <c:v>1990</c:v>
                </c:pt>
                <c:pt idx="17">
                  <c:v>1991</c:v>
                </c:pt>
                <c:pt idx="18">
                  <c:v>1992</c:v>
                </c:pt>
                <c:pt idx="19">
                  <c:v>1993</c:v>
                </c:pt>
                <c:pt idx="20">
                  <c:v>1994</c:v>
                </c:pt>
                <c:pt idx="21">
                  <c:v>1995</c:v>
                </c:pt>
                <c:pt idx="22">
                  <c:v>1996</c:v>
                </c:pt>
                <c:pt idx="23">
                  <c:v>1997</c:v>
                </c:pt>
                <c:pt idx="24">
                  <c:v>1998</c:v>
                </c:pt>
                <c:pt idx="25">
                  <c:v>1999</c:v>
                </c:pt>
                <c:pt idx="26">
                  <c:v>2000</c:v>
                </c:pt>
                <c:pt idx="27">
                  <c:v>2001</c:v>
                </c:pt>
                <c:pt idx="28">
                  <c:v>2002</c:v>
                </c:pt>
                <c:pt idx="29">
                  <c:v>2003</c:v>
                </c:pt>
                <c:pt idx="30">
                  <c:v>2004</c:v>
                </c:pt>
                <c:pt idx="31">
                  <c:v>2005</c:v>
                </c:pt>
                <c:pt idx="32">
                  <c:v>2006</c:v>
                </c:pt>
                <c:pt idx="33">
                  <c:v>2007</c:v>
                </c:pt>
                <c:pt idx="34">
                  <c:v>2008</c:v>
                </c:pt>
                <c:pt idx="35">
                  <c:v>2009</c:v>
                </c:pt>
                <c:pt idx="36">
                  <c:v>2010</c:v>
                </c:pt>
              </c:strCache>
            </c:strRef>
          </c:cat>
          <c:val>
            <c:numRef>
              <c:f>'receipts by source % gdp'!$M$47:$M$83</c:f>
              <c:numCache>
                <c:formatCode>General;\-General;\-\-\-</c:formatCode>
                <c:ptCount val="37"/>
                <c:pt idx="0">
                  <c:v>18.3</c:v>
                </c:pt>
                <c:pt idx="1">
                  <c:v>17.899999999999999</c:v>
                </c:pt>
                <c:pt idx="2">
                  <c:v>17.100000000000001</c:v>
                </c:pt>
                <c:pt idx="3">
                  <c:v>18</c:v>
                </c:pt>
                <c:pt idx="4">
                  <c:v>18</c:v>
                </c:pt>
                <c:pt idx="5">
                  <c:v>18.5</c:v>
                </c:pt>
                <c:pt idx="6">
                  <c:v>19</c:v>
                </c:pt>
                <c:pt idx="7">
                  <c:v>19.600000000000001</c:v>
                </c:pt>
                <c:pt idx="8">
                  <c:v>19.2</c:v>
                </c:pt>
                <c:pt idx="9">
                  <c:v>17.5</c:v>
                </c:pt>
                <c:pt idx="10">
                  <c:v>17.3</c:v>
                </c:pt>
                <c:pt idx="11">
                  <c:v>17.7</c:v>
                </c:pt>
                <c:pt idx="12">
                  <c:v>17.5</c:v>
                </c:pt>
                <c:pt idx="13">
                  <c:v>18.399999999999999</c:v>
                </c:pt>
                <c:pt idx="14">
                  <c:v>18.2</c:v>
                </c:pt>
                <c:pt idx="15">
                  <c:v>18.399999999999999</c:v>
                </c:pt>
                <c:pt idx="16">
                  <c:v>18</c:v>
                </c:pt>
                <c:pt idx="17">
                  <c:v>17.8</c:v>
                </c:pt>
                <c:pt idx="18">
                  <c:v>17.5</c:v>
                </c:pt>
                <c:pt idx="19">
                  <c:v>17.5</c:v>
                </c:pt>
                <c:pt idx="20">
                  <c:v>18</c:v>
                </c:pt>
                <c:pt idx="21">
                  <c:v>18.399999999999999</c:v>
                </c:pt>
                <c:pt idx="22">
                  <c:v>18.8</c:v>
                </c:pt>
                <c:pt idx="23">
                  <c:v>19.2</c:v>
                </c:pt>
                <c:pt idx="24">
                  <c:v>19.899999999999999</c:v>
                </c:pt>
                <c:pt idx="25">
                  <c:v>19.8</c:v>
                </c:pt>
                <c:pt idx="26">
                  <c:v>20.6</c:v>
                </c:pt>
                <c:pt idx="27">
                  <c:v>19.5</c:v>
                </c:pt>
                <c:pt idx="28">
                  <c:v>17.600000000000001</c:v>
                </c:pt>
                <c:pt idx="29">
                  <c:v>16.2</c:v>
                </c:pt>
                <c:pt idx="30">
                  <c:v>16.100000000000001</c:v>
                </c:pt>
                <c:pt idx="31">
                  <c:v>17.3</c:v>
                </c:pt>
                <c:pt idx="32">
                  <c:v>18.2</c:v>
                </c:pt>
                <c:pt idx="33">
                  <c:v>18.5</c:v>
                </c:pt>
                <c:pt idx="34">
                  <c:v>17.5</c:v>
                </c:pt>
                <c:pt idx="35">
                  <c:v>14.9</c:v>
                </c:pt>
                <c:pt idx="36">
                  <c:v>14.9</c:v>
                </c:pt>
              </c:numCache>
            </c:numRef>
          </c:val>
        </c:ser>
        <c:marker val="1"/>
        <c:axId val="83249408"/>
        <c:axId val="83275776"/>
      </c:lineChart>
      <c:catAx>
        <c:axId val="83249408"/>
        <c:scaling>
          <c:orientation val="minMax"/>
        </c:scaling>
        <c:axPos val="b"/>
        <c:majorGridlines/>
        <c:majorTickMark val="none"/>
        <c:tickLblPos val="nextTo"/>
        <c:crossAx val="83275776"/>
        <c:crosses val="autoZero"/>
        <c:auto val="1"/>
        <c:lblAlgn val="ctr"/>
        <c:lblOffset val="100"/>
      </c:catAx>
      <c:valAx>
        <c:axId val="83275776"/>
        <c:scaling>
          <c:orientation val="minMax"/>
        </c:scaling>
        <c:axPos val="l"/>
        <c:majorGridlines/>
        <c:numFmt formatCode="General;\-General;\-\-\-" sourceLinked="1"/>
        <c:majorTickMark val="none"/>
        <c:tickLblPos val="nextTo"/>
        <c:crossAx val="83249408"/>
        <c:crosses val="autoZero"/>
        <c:crossBetween val="midCat"/>
      </c:valAx>
    </c:plotArea>
    <c:plotVisOnly val="1"/>
  </c:chart>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17266BF-EE5B-4E3E-99AA-7F7BFD767609}" type="datetimeFigureOut">
              <a:rPr lang="en-US" smtClean="0"/>
              <a:pPr/>
              <a:t>10/19/2011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11C2BCB-3845-45C1-9121-538A483C3BA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http://www.gao.gov/special.pubs/longterm/debt/debtbasics.html</a:t>
            </a:r>
            <a:endParaRPr lang="en-US" dirty="0"/>
          </a:p>
        </p:txBody>
      </p:sp>
      <p:sp>
        <p:nvSpPr>
          <p:cNvPr id="4" name="Slide Number Placeholder 3"/>
          <p:cNvSpPr>
            <a:spLocks noGrp="1"/>
          </p:cNvSpPr>
          <p:nvPr>
            <p:ph type="sldNum" sz="quarter" idx="10"/>
          </p:nvPr>
        </p:nvSpPr>
        <p:spPr/>
        <p:txBody>
          <a:bodyPr/>
          <a:lstStyle/>
          <a:p>
            <a:fld id="{E11C2BCB-3845-45C1-9121-538A483C3BAF}" type="slidenum">
              <a:rPr lang="en-US" smtClean="0"/>
              <a:pPr/>
              <a:t>12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http://www.gao.gov/special.pubs/longterm/debt/debtbasics.html</a:t>
            </a:r>
            <a:endParaRPr lang="en-US" dirty="0"/>
          </a:p>
        </p:txBody>
      </p:sp>
      <p:sp>
        <p:nvSpPr>
          <p:cNvPr id="4" name="Slide Number Placeholder 3"/>
          <p:cNvSpPr>
            <a:spLocks noGrp="1"/>
          </p:cNvSpPr>
          <p:nvPr>
            <p:ph type="sldNum" sz="quarter" idx="10"/>
          </p:nvPr>
        </p:nvSpPr>
        <p:spPr/>
        <p:txBody>
          <a:bodyPr/>
          <a:lstStyle/>
          <a:p>
            <a:fld id="{E11C2BCB-3845-45C1-9121-538A483C3BAF}" type="slidenum">
              <a:rPr lang="en-US" smtClean="0"/>
              <a:pPr/>
              <a:t>13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http://www.gao.gov/special.pubs/longterm/debt/debtbasics.html</a:t>
            </a:r>
            <a:endParaRPr lang="en-US"/>
          </a:p>
        </p:txBody>
      </p:sp>
      <p:sp>
        <p:nvSpPr>
          <p:cNvPr id="4" name="Slide Number Placeholder 3"/>
          <p:cNvSpPr>
            <a:spLocks noGrp="1"/>
          </p:cNvSpPr>
          <p:nvPr>
            <p:ph type="sldNum" sz="quarter" idx="10"/>
          </p:nvPr>
        </p:nvSpPr>
        <p:spPr/>
        <p:txBody>
          <a:bodyPr/>
          <a:lstStyle/>
          <a:p>
            <a:fld id="{E11C2BCB-3845-45C1-9121-538A483C3BAF}" type="slidenum">
              <a:rPr lang="en-US" smtClean="0"/>
              <a:pPr/>
              <a:t>14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http://www.gao.gov/special.pubs/longterm/debt/debtbasics.html</a:t>
            </a:r>
            <a:endParaRPr lang="en-US"/>
          </a:p>
        </p:txBody>
      </p:sp>
      <p:sp>
        <p:nvSpPr>
          <p:cNvPr id="4" name="Slide Number Placeholder 3"/>
          <p:cNvSpPr>
            <a:spLocks noGrp="1"/>
          </p:cNvSpPr>
          <p:nvPr>
            <p:ph type="sldNum" sz="quarter" idx="10"/>
          </p:nvPr>
        </p:nvSpPr>
        <p:spPr/>
        <p:txBody>
          <a:bodyPr/>
          <a:lstStyle/>
          <a:p>
            <a:fld id="{E11C2BCB-3845-45C1-9121-538A483C3BAF}" type="slidenum">
              <a:rPr lang="en-US" smtClean="0"/>
              <a:pPr/>
              <a:t>15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http://www.gao.gov/special.pubs/longterm/debt/debtbasics.html</a:t>
            </a:r>
            <a:endParaRPr lang="en-US"/>
          </a:p>
        </p:txBody>
      </p:sp>
      <p:sp>
        <p:nvSpPr>
          <p:cNvPr id="4" name="Slide Number Placeholder 3"/>
          <p:cNvSpPr>
            <a:spLocks noGrp="1"/>
          </p:cNvSpPr>
          <p:nvPr>
            <p:ph type="sldNum" sz="quarter" idx="10"/>
          </p:nvPr>
        </p:nvSpPr>
        <p:spPr/>
        <p:txBody>
          <a:bodyPr/>
          <a:lstStyle/>
          <a:p>
            <a:fld id="{E11C2BCB-3845-45C1-9121-538A483C3BAF}" type="slidenum">
              <a:rPr lang="en-US" smtClean="0"/>
              <a:pPr/>
              <a:t>16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2A2F21F-8084-4A57-8212-575A96E43871}" type="datetimeFigureOut">
              <a:rPr lang="en-US" smtClean="0"/>
              <a:pPr/>
              <a:t>10/19/2011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8C0CF7-3C24-462D-98FA-54A13316019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A2F21F-8084-4A57-8212-575A96E43871}" type="datetimeFigureOut">
              <a:rPr lang="en-US" smtClean="0"/>
              <a:pPr/>
              <a:t>10/19/2011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8C0CF7-3C24-462D-98FA-54A13316019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A2F21F-8084-4A57-8212-575A96E43871}" type="datetimeFigureOut">
              <a:rPr lang="en-US" smtClean="0"/>
              <a:pPr/>
              <a:t>10/19/2011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8C0CF7-3C24-462D-98FA-54A13316019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A2F21F-8084-4A57-8212-575A96E43871}" type="datetimeFigureOut">
              <a:rPr lang="en-US" smtClean="0"/>
              <a:pPr/>
              <a:t>10/19/2011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8C0CF7-3C24-462D-98FA-54A13316019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2A2F21F-8084-4A57-8212-575A96E43871}" type="datetimeFigureOut">
              <a:rPr lang="en-US" smtClean="0"/>
              <a:pPr/>
              <a:t>10/19/2011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8C0CF7-3C24-462D-98FA-54A13316019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2A2F21F-8084-4A57-8212-575A96E43871}" type="datetimeFigureOut">
              <a:rPr lang="en-US" smtClean="0"/>
              <a:pPr/>
              <a:t>10/19/2011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8C0CF7-3C24-462D-98FA-54A13316019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2A2F21F-8084-4A57-8212-575A96E43871}" type="datetimeFigureOut">
              <a:rPr lang="en-US" smtClean="0"/>
              <a:pPr/>
              <a:t>10/19/2011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B8C0CF7-3C24-462D-98FA-54A13316019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2A2F21F-8084-4A57-8212-575A96E43871}" type="datetimeFigureOut">
              <a:rPr lang="en-US" smtClean="0"/>
              <a:pPr/>
              <a:t>10/19/2011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B8C0CF7-3C24-462D-98FA-54A13316019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A2F21F-8084-4A57-8212-575A96E43871}" type="datetimeFigureOut">
              <a:rPr lang="en-US" smtClean="0"/>
              <a:pPr/>
              <a:t>10/19/2011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B8C0CF7-3C24-462D-98FA-54A13316019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A2F21F-8084-4A57-8212-575A96E43871}" type="datetimeFigureOut">
              <a:rPr lang="en-US" smtClean="0"/>
              <a:pPr/>
              <a:t>10/19/2011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8C0CF7-3C24-462D-98FA-54A13316019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A2F21F-8084-4A57-8212-575A96E43871}" type="datetimeFigureOut">
              <a:rPr lang="en-US" smtClean="0"/>
              <a:pPr/>
              <a:t>10/19/2011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8C0CF7-3C24-462D-98FA-54A13316019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A2F21F-8084-4A57-8212-575A96E43871}" type="datetimeFigureOut">
              <a:rPr lang="en-US" smtClean="0"/>
              <a:pPr/>
              <a:t>10/19/2011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8C0CF7-3C24-462D-98FA-54A13316019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www.usatoday.com/news/nation/2011-03-01-1Apublicworkers01_ST_N.htm"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www.foxnews.com/opinion/2011/04/08/math-lower-corporate-tax-rates-jobs-growing-economy/"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www.epi.org/publication/are_wisconsin_public_employees_over-compensated/"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online.wsj.com/article/SB10001424053111904006104576500690012110476.html?mod=googlenews_wsj" TargetMode="External"/><Relationship Id="rId2" Type="http://schemas.openxmlformats.org/officeDocument/2006/relationships/hyperlink" Target="http://www.forbes.com/sites/petercohan/2011/05/03/do-tax-cuts-create-jobs"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frbsf.org/publications/economics/letter/2011/el2011-25.html?utm_source=home"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lumMod val="75000"/>
            <a:alpha val="66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Common Misconceptions</a:t>
            </a:r>
            <a:endParaRPr lang="en-US" dirty="0"/>
          </a:p>
        </p:txBody>
      </p:sp>
      <p:sp>
        <p:nvSpPr>
          <p:cNvPr id="3" name="Subtitle 2"/>
          <p:cNvSpPr>
            <a:spLocks noGrp="1"/>
          </p:cNvSpPr>
          <p:nvPr>
            <p:ph type="subTitle" idx="1"/>
          </p:nvPr>
        </p:nvSpPr>
        <p:spPr/>
        <p:txBody>
          <a:bodyPr/>
          <a:lstStyle/>
          <a:p>
            <a:r>
              <a:rPr lang="en-US" dirty="0" smtClean="0"/>
              <a:t>Propagated by ????</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bg>
      <p:bgPr>
        <a:solidFill>
          <a:schemeClr val="bg2">
            <a:lumMod val="75000"/>
            <a:alpha val="66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62000"/>
          </a:xfrm>
        </p:spPr>
        <p:txBody>
          <a:bodyPr/>
          <a:lstStyle/>
          <a:p>
            <a:r>
              <a:rPr lang="en-US" u="sng" dirty="0" smtClean="0"/>
              <a:t>Imports as % of GDP</a:t>
            </a:r>
            <a:endParaRPr lang="en-US" u="sng" dirty="0"/>
          </a:p>
        </p:txBody>
      </p:sp>
      <p:graphicFrame>
        <p:nvGraphicFramePr>
          <p:cNvPr id="4" name="Content Placeholder 3"/>
          <p:cNvGraphicFramePr>
            <a:graphicFrameLocks noGrp="1"/>
          </p:cNvGraphicFramePr>
          <p:nvPr>
            <p:ph idx="1"/>
          </p:nvPr>
        </p:nvGraphicFramePr>
        <p:xfrm>
          <a:off x="381000" y="914400"/>
          <a:ext cx="8458200" cy="5410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bg>
      <p:bgPr>
        <a:solidFill>
          <a:schemeClr val="bg2">
            <a:lumMod val="75000"/>
            <a:alpha val="66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62000"/>
          </a:xfrm>
        </p:spPr>
        <p:txBody>
          <a:bodyPr>
            <a:normAutofit/>
          </a:bodyPr>
          <a:lstStyle/>
          <a:p>
            <a:r>
              <a:rPr lang="en-US" u="sng" dirty="0" smtClean="0"/>
              <a:t>Net Trade as % of GDP</a:t>
            </a:r>
            <a:endParaRPr lang="en-US" u="sng" dirty="0"/>
          </a:p>
        </p:txBody>
      </p:sp>
      <p:graphicFrame>
        <p:nvGraphicFramePr>
          <p:cNvPr id="4" name="Content Placeholder 3"/>
          <p:cNvGraphicFramePr>
            <a:graphicFrameLocks noGrp="1"/>
          </p:cNvGraphicFramePr>
          <p:nvPr>
            <p:ph idx="1"/>
          </p:nvPr>
        </p:nvGraphicFramePr>
        <p:xfrm>
          <a:off x="228600" y="914400"/>
          <a:ext cx="8610600" cy="55626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lumMod val="75000"/>
            <a:alpha val="66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3.  </a:t>
            </a:r>
            <a:r>
              <a:rPr lang="en-US" u="sng" dirty="0" smtClean="0"/>
              <a:t>China Owns Most US Debt</a:t>
            </a:r>
            <a:endParaRPr lang="en-US" u="sng" dirty="0"/>
          </a:p>
        </p:txBody>
      </p:sp>
      <p:sp>
        <p:nvSpPr>
          <p:cNvPr id="3" name="Content Placeholder 2"/>
          <p:cNvSpPr>
            <a:spLocks noGrp="1"/>
          </p:cNvSpPr>
          <p:nvPr>
            <p:ph idx="1"/>
          </p:nvPr>
        </p:nvSpPr>
        <p:spPr/>
        <p:txBody>
          <a:bodyPr>
            <a:normAutofit/>
          </a:bodyPr>
          <a:lstStyle/>
          <a:p>
            <a:pPr>
              <a:buNone/>
            </a:pPr>
            <a:endParaRPr lang="en-US" sz="2400"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lumMod val="75000"/>
            <a:alpha val="66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3.  </a:t>
            </a:r>
            <a:r>
              <a:rPr lang="en-US" u="sng" dirty="0" smtClean="0"/>
              <a:t>China Owns Most US Debt</a:t>
            </a:r>
            <a:endParaRPr lang="en-US" u="sng" dirty="0"/>
          </a:p>
        </p:txBody>
      </p:sp>
      <p:sp>
        <p:nvSpPr>
          <p:cNvPr id="3" name="Content Placeholder 2"/>
          <p:cNvSpPr>
            <a:spLocks noGrp="1"/>
          </p:cNvSpPr>
          <p:nvPr>
            <p:ph idx="1"/>
          </p:nvPr>
        </p:nvSpPr>
        <p:spPr/>
        <p:txBody>
          <a:bodyPr>
            <a:normAutofit/>
          </a:bodyPr>
          <a:lstStyle/>
          <a:p>
            <a:pPr>
              <a:buNone/>
            </a:pPr>
            <a:r>
              <a:rPr lang="en-US" dirty="0" smtClean="0"/>
              <a:t>	As of July 2011, the US National Debt was approximately $14.3T</a:t>
            </a:r>
          </a:p>
          <a:p>
            <a:pPr>
              <a:buNone/>
            </a:pPr>
            <a:r>
              <a:rPr lang="en-US" dirty="0"/>
              <a:t>	</a:t>
            </a:r>
            <a:r>
              <a:rPr lang="en-US" dirty="0" smtClean="0"/>
              <a:t>		</a:t>
            </a:r>
            <a:r>
              <a:rPr lang="en-US" sz="2400" dirty="0" smtClean="0"/>
              <a:t>(Source: US Treasury)</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lumMod val="75000"/>
            <a:alpha val="66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a:t>
            </a:r>
            <a:r>
              <a:rPr lang="en-US" u="sng" dirty="0" smtClean="0"/>
              <a:t>China Owns Most US Debt</a:t>
            </a:r>
            <a:endParaRPr lang="en-US" u="sng" dirty="0"/>
          </a:p>
        </p:txBody>
      </p:sp>
      <p:sp>
        <p:nvSpPr>
          <p:cNvPr id="3" name="Content Placeholder 2"/>
          <p:cNvSpPr>
            <a:spLocks noGrp="1"/>
          </p:cNvSpPr>
          <p:nvPr>
            <p:ph idx="1"/>
          </p:nvPr>
        </p:nvSpPr>
        <p:spPr/>
        <p:txBody>
          <a:bodyPr>
            <a:normAutofit/>
          </a:bodyPr>
          <a:lstStyle/>
          <a:p>
            <a:pPr>
              <a:buNone/>
            </a:pPr>
            <a:r>
              <a:rPr lang="en-US" dirty="0" smtClean="0"/>
              <a:t>	Foreign investors hold $4.5T</a:t>
            </a:r>
          </a:p>
          <a:p>
            <a:pPr lvl="2"/>
            <a:r>
              <a:rPr lang="en-US" dirty="0" smtClean="0">
                <a:solidFill>
                  <a:srgbClr val="FF0000"/>
                </a:solidFill>
              </a:rPr>
              <a:t>China holds $1.17T</a:t>
            </a:r>
          </a:p>
          <a:p>
            <a:pPr lvl="2"/>
            <a:r>
              <a:rPr lang="en-US" dirty="0" smtClean="0"/>
              <a:t>Japan holds $.92T</a:t>
            </a:r>
          </a:p>
          <a:p>
            <a:pPr lvl="2"/>
            <a:r>
              <a:rPr lang="en-US" dirty="0" smtClean="0"/>
              <a:t>Britain holds $.35T</a:t>
            </a:r>
          </a:p>
          <a:p>
            <a:pPr lvl="1">
              <a:buNone/>
            </a:pPr>
            <a:endParaRPr lang="en-US"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lumMod val="75000"/>
            <a:alpha val="66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a:t>
            </a:r>
            <a:r>
              <a:rPr lang="en-US" u="sng" dirty="0" smtClean="0"/>
              <a:t>China Owns Most US Debt</a:t>
            </a:r>
            <a:endParaRPr lang="en-US" u="sng" dirty="0"/>
          </a:p>
        </p:txBody>
      </p:sp>
      <p:sp>
        <p:nvSpPr>
          <p:cNvPr id="3" name="Content Placeholder 2"/>
          <p:cNvSpPr>
            <a:spLocks noGrp="1"/>
          </p:cNvSpPr>
          <p:nvPr>
            <p:ph idx="1"/>
          </p:nvPr>
        </p:nvSpPr>
        <p:spPr/>
        <p:txBody>
          <a:bodyPr>
            <a:normAutofit/>
          </a:bodyPr>
          <a:lstStyle/>
          <a:p>
            <a:pPr>
              <a:buNone/>
            </a:pPr>
            <a:r>
              <a:rPr lang="en-US" dirty="0" smtClean="0"/>
              <a:t>	Foreign investors hold $4.5T</a:t>
            </a:r>
          </a:p>
          <a:p>
            <a:pPr lvl="2"/>
            <a:r>
              <a:rPr lang="en-US" dirty="0" smtClean="0"/>
              <a:t>China holds $1.17T</a:t>
            </a:r>
          </a:p>
          <a:p>
            <a:pPr lvl="2"/>
            <a:r>
              <a:rPr lang="en-US" dirty="0" smtClean="0"/>
              <a:t>Japan holds $.92T</a:t>
            </a:r>
          </a:p>
          <a:p>
            <a:pPr lvl="2"/>
            <a:r>
              <a:rPr lang="en-US" dirty="0" smtClean="0"/>
              <a:t>Britain holds $.35T</a:t>
            </a:r>
            <a:endParaRPr lang="en-US" sz="1200" dirty="0" smtClean="0"/>
          </a:p>
          <a:p>
            <a:pPr>
              <a:buNone/>
            </a:pPr>
            <a:endParaRPr lang="en-US" sz="1200" dirty="0" smtClean="0"/>
          </a:p>
          <a:p>
            <a:pPr>
              <a:buNone/>
            </a:pPr>
            <a:r>
              <a:rPr lang="en-US" sz="1200" dirty="0" smtClean="0"/>
              <a:t>	</a:t>
            </a:r>
            <a:r>
              <a:rPr lang="en-US" dirty="0" smtClean="0"/>
              <a:t>Domestic US investors hold </a:t>
            </a:r>
            <a:r>
              <a:rPr lang="en-US" dirty="0" smtClean="0">
                <a:solidFill>
                  <a:srgbClr val="FF0000"/>
                </a:solidFill>
              </a:rPr>
              <a:t>$5.2T</a:t>
            </a:r>
          </a:p>
          <a:p>
            <a:pPr lvl="1">
              <a:buNone/>
            </a:pPr>
            <a:endParaRPr lang="en-US"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lumMod val="75000"/>
            <a:alpha val="66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a:t>
            </a:r>
            <a:r>
              <a:rPr lang="en-US" u="sng" dirty="0" smtClean="0"/>
              <a:t>China Owns Most US Debt</a:t>
            </a:r>
            <a:endParaRPr lang="en-US" u="sng" dirty="0"/>
          </a:p>
        </p:txBody>
      </p:sp>
      <p:sp>
        <p:nvSpPr>
          <p:cNvPr id="3" name="Content Placeholder 2"/>
          <p:cNvSpPr>
            <a:spLocks noGrp="1"/>
          </p:cNvSpPr>
          <p:nvPr>
            <p:ph idx="1"/>
          </p:nvPr>
        </p:nvSpPr>
        <p:spPr/>
        <p:txBody>
          <a:bodyPr>
            <a:normAutofit lnSpcReduction="10000"/>
          </a:bodyPr>
          <a:lstStyle/>
          <a:p>
            <a:pPr>
              <a:buNone/>
            </a:pPr>
            <a:r>
              <a:rPr lang="en-US" dirty="0" smtClean="0"/>
              <a:t>	Foreign investors hold $4.5T</a:t>
            </a:r>
          </a:p>
          <a:p>
            <a:pPr lvl="2"/>
            <a:r>
              <a:rPr lang="en-US" dirty="0" smtClean="0"/>
              <a:t>China holds $1.17T</a:t>
            </a:r>
          </a:p>
          <a:p>
            <a:pPr lvl="2"/>
            <a:r>
              <a:rPr lang="en-US" dirty="0" smtClean="0"/>
              <a:t>Japan holds $.92T</a:t>
            </a:r>
          </a:p>
          <a:p>
            <a:pPr lvl="2"/>
            <a:r>
              <a:rPr lang="en-US" dirty="0" smtClean="0"/>
              <a:t>Britain holds $.35T</a:t>
            </a:r>
            <a:endParaRPr lang="en-US" sz="1200" dirty="0" smtClean="0"/>
          </a:p>
          <a:p>
            <a:pPr>
              <a:buNone/>
            </a:pPr>
            <a:endParaRPr lang="en-US" sz="1200" dirty="0" smtClean="0"/>
          </a:p>
          <a:p>
            <a:pPr>
              <a:buNone/>
            </a:pPr>
            <a:r>
              <a:rPr lang="en-US" sz="1200" dirty="0" smtClean="0"/>
              <a:t>	</a:t>
            </a:r>
            <a:r>
              <a:rPr lang="en-US" dirty="0" smtClean="0"/>
              <a:t>Domestic US investors hold $5.2T</a:t>
            </a:r>
            <a:endParaRPr lang="en-US" sz="1300" dirty="0" smtClean="0"/>
          </a:p>
          <a:p>
            <a:pPr>
              <a:buNone/>
            </a:pPr>
            <a:r>
              <a:rPr lang="en-US" sz="1300" dirty="0" smtClean="0"/>
              <a:t>	</a:t>
            </a:r>
          </a:p>
          <a:p>
            <a:pPr>
              <a:buNone/>
            </a:pPr>
            <a:r>
              <a:rPr lang="en-US" dirty="0"/>
              <a:t>	</a:t>
            </a:r>
            <a:r>
              <a:rPr lang="en-US" dirty="0" smtClean="0"/>
              <a:t>The Federal Reserve system of banks and other US intra-governmental holdings account for </a:t>
            </a:r>
            <a:r>
              <a:rPr lang="en-US" dirty="0" smtClean="0">
                <a:solidFill>
                  <a:srgbClr val="FF0000"/>
                </a:solidFill>
              </a:rPr>
              <a:t>$4.6T</a:t>
            </a:r>
          </a:p>
          <a:p>
            <a:pPr lvl="2"/>
            <a:r>
              <a:rPr lang="en-US" dirty="0" smtClean="0"/>
              <a:t>E.g. Social Security and Medicare</a:t>
            </a:r>
          </a:p>
          <a:p>
            <a:pPr>
              <a:buNone/>
            </a:pPr>
            <a:endParaRPr lang="en-US" dirty="0" smtClean="0"/>
          </a:p>
          <a:p>
            <a:pPr lvl="1">
              <a:buNone/>
            </a:pPr>
            <a:endParaRPr lang="en-US"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lumMod val="75000"/>
            <a:alpha val="66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smtClean="0"/>
              <a:t>4.  </a:t>
            </a:r>
            <a:r>
              <a:rPr lang="en-US" u="sng" dirty="0" smtClean="0"/>
              <a:t>Obama Caused the Debt</a:t>
            </a:r>
            <a:endParaRPr lang="en-US" dirty="0"/>
          </a:p>
        </p:txBody>
      </p:sp>
      <p:sp>
        <p:nvSpPr>
          <p:cNvPr id="3" name="Content Placeholder 2"/>
          <p:cNvSpPr>
            <a:spLocks noGrp="1"/>
          </p:cNvSpPr>
          <p:nvPr>
            <p:ph idx="1"/>
          </p:nvPr>
        </p:nvSpPr>
        <p:spPr>
          <a:xfrm>
            <a:off x="304800" y="1600200"/>
            <a:ext cx="8534400" cy="4525963"/>
          </a:xfrm>
        </p:spPr>
        <p:txBody>
          <a:bodyPr/>
          <a:lstStyle/>
          <a:p>
            <a:pPr>
              <a:buNone/>
            </a:pPr>
            <a:r>
              <a:rPr lang="en-US" dirty="0" smtClean="0"/>
              <a:t>	National debt is the cumulative Federal budget deficits (and surpluses)</a:t>
            </a:r>
          </a:p>
          <a:p>
            <a:endParaRPr lang="en-US" b="1" dirty="0"/>
          </a:p>
          <a:p>
            <a:pPr lvl="1">
              <a:buNone/>
            </a:pPr>
            <a:endParaRPr lang="en-US" dirty="0" smtClean="0"/>
          </a:p>
          <a:p>
            <a:pPr>
              <a:buNone/>
            </a:pPr>
            <a:r>
              <a:rPr lang="en-US" dirty="0" smtClean="0"/>
              <a:t>	</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lumMod val="75000"/>
            <a:alpha val="66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normAutofit/>
          </a:bodyPr>
          <a:lstStyle/>
          <a:p>
            <a:pPr algn="l"/>
            <a:r>
              <a:rPr lang="en-US" dirty="0" smtClean="0"/>
              <a:t>4. </a:t>
            </a:r>
            <a:r>
              <a:rPr lang="en-US" u="sng" dirty="0" smtClean="0"/>
              <a:t>Obama Caused the Debt</a:t>
            </a:r>
            <a:endParaRPr lang="en-US" dirty="0"/>
          </a:p>
        </p:txBody>
      </p:sp>
      <p:pic>
        <p:nvPicPr>
          <p:cNvPr id="2050" name="Picture 2"/>
          <p:cNvPicPr>
            <a:picLocks noGrp="1" noChangeAspect="1" noChangeArrowheads="1"/>
          </p:cNvPicPr>
          <p:nvPr>
            <p:ph idx="1"/>
          </p:nvPr>
        </p:nvPicPr>
        <p:blipFill>
          <a:blip r:embed="rId2" cstate="print"/>
          <a:srcRect/>
          <a:stretch>
            <a:fillRect/>
          </a:stretch>
        </p:blipFill>
        <p:spPr bwMode="auto">
          <a:xfrm>
            <a:off x="1981200" y="990600"/>
            <a:ext cx="4648199" cy="5422899"/>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ppt_x"/>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lumMod val="75000"/>
            <a:alpha val="66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4.  </a:t>
            </a:r>
            <a:r>
              <a:rPr lang="en-US" u="sng" dirty="0" smtClean="0"/>
              <a:t>Source of Debt?</a:t>
            </a:r>
            <a:endParaRPr lang="en-US" dirty="0"/>
          </a:p>
        </p:txBody>
      </p:sp>
      <p:sp>
        <p:nvSpPr>
          <p:cNvPr id="3" name="Content Placeholder 2"/>
          <p:cNvSpPr>
            <a:spLocks noGrp="1"/>
          </p:cNvSpPr>
          <p:nvPr>
            <p:ph idx="1"/>
          </p:nvPr>
        </p:nvSpPr>
        <p:spPr>
          <a:xfrm>
            <a:off x="304800" y="1600200"/>
            <a:ext cx="8534400" cy="4525963"/>
          </a:xfrm>
        </p:spPr>
        <p:txBody>
          <a:bodyPr/>
          <a:lstStyle/>
          <a:p>
            <a:pPr>
              <a:buNone/>
            </a:pPr>
            <a:r>
              <a:rPr lang="en-US" dirty="0" smtClean="0"/>
              <a:t>	The national debt is the cumulative Federal budget deficits (and surpluses)</a:t>
            </a:r>
          </a:p>
          <a:p>
            <a:endParaRPr lang="en-US" b="1" dirty="0"/>
          </a:p>
          <a:p>
            <a:pPr>
              <a:buNone/>
            </a:pPr>
            <a:r>
              <a:rPr lang="en-US" dirty="0" smtClean="0"/>
              <a:t>	Budget Deficit</a:t>
            </a:r>
          </a:p>
          <a:p>
            <a:pPr lvl="1">
              <a:buNone/>
            </a:pPr>
            <a:r>
              <a:rPr lang="en-US" dirty="0"/>
              <a:t>	</a:t>
            </a:r>
            <a:r>
              <a:rPr lang="en-US" dirty="0" smtClean="0"/>
              <a:t>	Government Expenditures &gt; Tax Revenues </a:t>
            </a:r>
          </a:p>
          <a:p>
            <a:pPr lvl="1">
              <a:buNone/>
            </a:pPr>
            <a:endParaRPr lang="en-US" dirty="0" smtClean="0"/>
          </a:p>
          <a:p>
            <a:pPr>
              <a:buNone/>
            </a:pPr>
            <a:r>
              <a:rPr lang="en-US" dirty="0" smtClean="0"/>
              <a:t>	</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lumMod val="75000"/>
            <a:alpha val="66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1.  </a:t>
            </a:r>
            <a:r>
              <a:rPr lang="en-US" u="sng" dirty="0" smtClean="0"/>
              <a:t>Public Employees </a:t>
            </a:r>
            <a:r>
              <a:rPr lang="en-US" u="sng" dirty="0" smtClean="0"/>
              <a:t>Are Overpaid  </a:t>
            </a:r>
            <a:endParaRPr lang="en-US" u="sng" dirty="0"/>
          </a:p>
        </p:txBody>
      </p:sp>
      <p:sp>
        <p:nvSpPr>
          <p:cNvPr id="3" name="Content Placeholder 2"/>
          <p:cNvSpPr>
            <a:spLocks noGrp="1"/>
          </p:cNvSpPr>
          <p:nvPr>
            <p:ph idx="1"/>
          </p:nvPr>
        </p:nvSpPr>
        <p:spPr/>
        <p:txBody>
          <a:bodyPr/>
          <a:lstStyle/>
          <a:p>
            <a:pPr>
              <a:buNone/>
            </a:pPr>
            <a:r>
              <a:rPr lang="en-US" dirty="0" smtClean="0"/>
              <a:t>	“</a:t>
            </a:r>
            <a:r>
              <a:rPr lang="en-US" dirty="0"/>
              <a:t>Wisconsin is one of 41 states where public employees earn higher average pay and benefits than private workers in the same state, a </a:t>
            </a:r>
            <a:r>
              <a:rPr lang="en-US" i="1" dirty="0" smtClean="0"/>
              <a:t>USA TODAY </a:t>
            </a:r>
            <a:r>
              <a:rPr lang="en-US" dirty="0" smtClean="0"/>
              <a:t>analysis </a:t>
            </a:r>
            <a:r>
              <a:rPr lang="en-US" dirty="0"/>
              <a:t>finds.”</a:t>
            </a:r>
          </a:p>
          <a:p>
            <a:pPr lvl="2">
              <a:buNone/>
            </a:pPr>
            <a:endParaRPr lang="en-US" u="sng" dirty="0" smtClean="0">
              <a:hlinkClick r:id="rId2"/>
            </a:endParaRPr>
          </a:p>
          <a:p>
            <a:pPr lvl="2">
              <a:buNone/>
            </a:pPr>
            <a:r>
              <a:rPr lang="en-US" u="sng" dirty="0" smtClean="0">
                <a:hlinkClick r:id="rId2"/>
              </a:rPr>
              <a:t>http</a:t>
            </a:r>
            <a:r>
              <a:rPr lang="en-US" u="sng" dirty="0">
                <a:hlinkClick r:id="rId2"/>
              </a:rPr>
              <a:t>://www.usatoday.com/news/nation/2011-03-01-1Apublicworkers01_ST_N.htm</a:t>
            </a:r>
            <a:endParaRPr lang="en-US" dirty="0"/>
          </a:p>
          <a:p>
            <a:pPr lvl="2"/>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lumMod val="75000"/>
            <a:alpha val="66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4.  </a:t>
            </a:r>
            <a:r>
              <a:rPr lang="en-US" u="sng" dirty="0" smtClean="0"/>
              <a:t>Source of Debt?</a:t>
            </a:r>
            <a:endParaRPr lang="en-US" dirty="0"/>
          </a:p>
        </p:txBody>
      </p:sp>
      <p:sp>
        <p:nvSpPr>
          <p:cNvPr id="3" name="Content Placeholder 2"/>
          <p:cNvSpPr>
            <a:spLocks noGrp="1"/>
          </p:cNvSpPr>
          <p:nvPr>
            <p:ph idx="1"/>
          </p:nvPr>
        </p:nvSpPr>
        <p:spPr>
          <a:xfrm>
            <a:off x="304800" y="1600200"/>
            <a:ext cx="8534400" cy="4525963"/>
          </a:xfrm>
        </p:spPr>
        <p:txBody>
          <a:bodyPr/>
          <a:lstStyle/>
          <a:p>
            <a:pPr>
              <a:buNone/>
            </a:pPr>
            <a:r>
              <a:rPr lang="en-US" dirty="0" smtClean="0"/>
              <a:t>	National debt is the cumulative Federal budget deficits (and surpluses)</a:t>
            </a:r>
          </a:p>
          <a:p>
            <a:endParaRPr lang="en-US" b="1" dirty="0"/>
          </a:p>
          <a:p>
            <a:pPr>
              <a:buNone/>
            </a:pPr>
            <a:r>
              <a:rPr lang="en-US" dirty="0" smtClean="0"/>
              <a:t>	Budget Deficit</a:t>
            </a:r>
          </a:p>
          <a:p>
            <a:pPr lvl="1">
              <a:buNone/>
            </a:pPr>
            <a:r>
              <a:rPr lang="en-US" dirty="0"/>
              <a:t>	</a:t>
            </a:r>
            <a:r>
              <a:rPr lang="en-US" dirty="0" smtClean="0"/>
              <a:t>	</a:t>
            </a:r>
            <a:r>
              <a:rPr lang="en-US" b="1" dirty="0" smtClean="0">
                <a:solidFill>
                  <a:srgbClr val="FF0000"/>
                </a:solidFill>
              </a:rPr>
              <a:t>Government Expenditures </a:t>
            </a:r>
            <a:r>
              <a:rPr lang="en-US" dirty="0" smtClean="0"/>
              <a:t>&gt; Tax Revenues </a:t>
            </a:r>
          </a:p>
          <a:p>
            <a:pPr lvl="1">
              <a:buNone/>
            </a:pPr>
            <a:endParaRPr lang="en-US" dirty="0" smtClean="0"/>
          </a:p>
          <a:p>
            <a:pPr>
              <a:buNone/>
            </a:pPr>
            <a:r>
              <a:rPr lang="en-US" dirty="0" smtClean="0"/>
              <a:t>	</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lumMod val="75000"/>
            <a:alpha val="66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4.  </a:t>
            </a:r>
            <a:r>
              <a:rPr lang="en-US" u="sng" dirty="0" smtClean="0"/>
              <a:t>Source of Debt?</a:t>
            </a:r>
            <a:endParaRPr lang="en-US" dirty="0"/>
          </a:p>
        </p:txBody>
      </p:sp>
      <p:sp>
        <p:nvSpPr>
          <p:cNvPr id="3" name="Content Placeholder 2"/>
          <p:cNvSpPr>
            <a:spLocks noGrp="1"/>
          </p:cNvSpPr>
          <p:nvPr>
            <p:ph idx="1"/>
          </p:nvPr>
        </p:nvSpPr>
        <p:spPr>
          <a:xfrm>
            <a:off x="304800" y="1600200"/>
            <a:ext cx="8534400" cy="4525963"/>
          </a:xfrm>
        </p:spPr>
        <p:txBody>
          <a:bodyPr/>
          <a:lstStyle/>
          <a:p>
            <a:pPr>
              <a:buNone/>
            </a:pPr>
            <a:r>
              <a:rPr lang="en-US" dirty="0" smtClean="0"/>
              <a:t>	National debt is the cumulative Federal budget deficits (and surpluses)</a:t>
            </a:r>
          </a:p>
          <a:p>
            <a:endParaRPr lang="en-US" b="1" dirty="0"/>
          </a:p>
          <a:p>
            <a:pPr>
              <a:buNone/>
            </a:pPr>
            <a:r>
              <a:rPr lang="en-US" dirty="0" smtClean="0"/>
              <a:t>	Budget Deficit</a:t>
            </a:r>
          </a:p>
          <a:p>
            <a:pPr lvl="1">
              <a:buNone/>
            </a:pPr>
            <a:r>
              <a:rPr lang="en-US" dirty="0"/>
              <a:t>	</a:t>
            </a:r>
            <a:r>
              <a:rPr lang="en-US" dirty="0" smtClean="0"/>
              <a:t>	Government Expenditures &gt; </a:t>
            </a:r>
            <a:r>
              <a:rPr lang="en-US" b="1" dirty="0" smtClean="0">
                <a:solidFill>
                  <a:srgbClr val="FF0000"/>
                </a:solidFill>
              </a:rPr>
              <a:t>Tax Revenues </a:t>
            </a:r>
          </a:p>
          <a:p>
            <a:pPr lvl="1">
              <a:buNone/>
            </a:pPr>
            <a:endParaRPr lang="en-US" dirty="0" smtClean="0"/>
          </a:p>
          <a:p>
            <a:pPr>
              <a:buNone/>
            </a:pPr>
            <a:r>
              <a:rPr lang="en-US" dirty="0" smtClean="0"/>
              <a:t>	</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lumMod val="75000"/>
            <a:alpha val="66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4.  </a:t>
            </a:r>
            <a:r>
              <a:rPr lang="en-US" u="sng" dirty="0" smtClean="0"/>
              <a:t>Source of Debt?</a:t>
            </a:r>
            <a:endParaRPr lang="en-US" dirty="0"/>
          </a:p>
        </p:txBody>
      </p:sp>
      <p:sp>
        <p:nvSpPr>
          <p:cNvPr id="3" name="Content Placeholder 2"/>
          <p:cNvSpPr>
            <a:spLocks noGrp="1"/>
          </p:cNvSpPr>
          <p:nvPr>
            <p:ph idx="1"/>
          </p:nvPr>
        </p:nvSpPr>
        <p:spPr>
          <a:xfrm>
            <a:off x="304800" y="1600200"/>
            <a:ext cx="8534400" cy="4525963"/>
          </a:xfrm>
        </p:spPr>
        <p:txBody>
          <a:bodyPr/>
          <a:lstStyle/>
          <a:p>
            <a:pPr>
              <a:buNone/>
            </a:pPr>
            <a:r>
              <a:rPr lang="en-US" dirty="0" smtClean="0"/>
              <a:t>	National debt is the cumulative Federal budget deficits (and surpluses)</a:t>
            </a:r>
          </a:p>
          <a:p>
            <a:endParaRPr lang="en-US" b="1" dirty="0"/>
          </a:p>
          <a:p>
            <a:pPr>
              <a:buNone/>
            </a:pPr>
            <a:r>
              <a:rPr lang="en-US" dirty="0" smtClean="0"/>
              <a:t>	Budget Deficit</a:t>
            </a:r>
          </a:p>
          <a:p>
            <a:pPr lvl="1">
              <a:buNone/>
            </a:pPr>
            <a:r>
              <a:rPr lang="en-US" dirty="0"/>
              <a:t>	</a:t>
            </a:r>
            <a:r>
              <a:rPr lang="en-US" dirty="0" smtClean="0"/>
              <a:t>	Government Expenditures &gt; Tax Revenues </a:t>
            </a:r>
          </a:p>
          <a:p>
            <a:pPr lvl="1">
              <a:buNone/>
            </a:pPr>
            <a:endParaRPr lang="en-US" dirty="0" smtClean="0"/>
          </a:p>
          <a:p>
            <a:pPr>
              <a:buNone/>
            </a:pPr>
            <a:r>
              <a:rPr lang="en-US" dirty="0" smtClean="0"/>
              <a:t>	a) Government spending increased</a:t>
            </a:r>
          </a:p>
          <a:p>
            <a:pPr>
              <a:buNone/>
            </a:pPr>
            <a:r>
              <a:rPr lang="en-US" dirty="0"/>
              <a:t>	</a:t>
            </a:r>
            <a:r>
              <a:rPr lang="en-US" dirty="0" smtClean="0"/>
              <a:t>b) Tax revenues fell	</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lumMod val="75000"/>
            <a:alpha val="66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t>4a.  </a:t>
            </a:r>
            <a:r>
              <a:rPr lang="en-US" u="sng" dirty="0" smtClean="0"/>
              <a:t>Government Spending Increased? </a:t>
            </a:r>
            <a:endParaRPr lang="en-US" u="sng" dirty="0"/>
          </a:p>
        </p:txBody>
      </p:sp>
      <p:graphicFrame>
        <p:nvGraphicFramePr>
          <p:cNvPr id="6" name="Content Placeholder 5"/>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lumMod val="75000"/>
            <a:alpha val="66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smtClean="0"/>
              <a:t>4b.  </a:t>
            </a:r>
            <a:r>
              <a:rPr lang="en-US" u="sng" dirty="0" smtClean="0"/>
              <a:t>Tax Revenues Have Fallen?</a:t>
            </a:r>
            <a:endParaRPr lang="en-US" u="sng" dirty="0"/>
          </a:p>
        </p:txBody>
      </p:sp>
      <p:graphicFrame>
        <p:nvGraphicFramePr>
          <p:cNvPr id="8" name="Content Placeholder 7"/>
          <p:cNvGraphicFramePr>
            <a:graphicFrameLocks noGrp="1"/>
          </p:cNvGraphicFramePr>
          <p:nvPr>
            <p:ph idx="1"/>
          </p:nvPr>
        </p:nvGraphicFramePr>
        <p:xfrm>
          <a:off x="457200" y="1219200"/>
          <a:ext cx="8229600" cy="490696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lumMod val="75000"/>
            <a:alpha val="66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smtClean="0"/>
              <a:t>4b.  </a:t>
            </a:r>
            <a:r>
              <a:rPr lang="en-US" u="sng" dirty="0" smtClean="0"/>
              <a:t>Tax Revenues Have Fallen!!!</a:t>
            </a:r>
            <a:endParaRPr lang="en-US" u="sng" dirty="0"/>
          </a:p>
        </p:txBody>
      </p:sp>
      <p:pic>
        <p:nvPicPr>
          <p:cNvPr id="3074" name="Picture 2"/>
          <p:cNvPicPr>
            <a:picLocks noGrp="1" noChangeAspect="1" noChangeArrowheads="1"/>
          </p:cNvPicPr>
          <p:nvPr>
            <p:ph idx="1"/>
          </p:nvPr>
        </p:nvPicPr>
        <p:blipFill>
          <a:blip r:embed="rId2" cstate="print"/>
          <a:srcRect/>
          <a:stretch>
            <a:fillRect/>
          </a:stretch>
        </p:blipFill>
        <p:spPr bwMode="auto">
          <a:xfrm>
            <a:off x="546365" y="1447800"/>
            <a:ext cx="8001000" cy="480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2">
            <a:lumMod val="75000"/>
            <a:alpha val="66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normAutofit/>
          </a:bodyPr>
          <a:lstStyle/>
          <a:p>
            <a:pPr algn="l"/>
            <a:r>
              <a:rPr lang="en-US" dirty="0" smtClean="0"/>
              <a:t>4b.  </a:t>
            </a:r>
            <a:r>
              <a:rPr lang="en-US" u="sng" dirty="0" smtClean="0"/>
              <a:t>Tax Revenues Have Fallen!!!</a:t>
            </a:r>
            <a:endParaRPr lang="en-US" u="sng" dirty="0"/>
          </a:p>
        </p:txBody>
      </p:sp>
      <p:pic>
        <p:nvPicPr>
          <p:cNvPr id="3074" name="Picture 2"/>
          <p:cNvPicPr>
            <a:picLocks noGrp="1" noChangeAspect="1" noChangeArrowheads="1"/>
          </p:cNvPicPr>
          <p:nvPr>
            <p:ph idx="1"/>
          </p:nvPr>
        </p:nvPicPr>
        <p:blipFill>
          <a:blip r:embed="rId2" cstate="print"/>
          <a:srcRect/>
          <a:stretch>
            <a:fillRect/>
          </a:stretch>
        </p:blipFill>
        <p:spPr bwMode="auto">
          <a:xfrm>
            <a:off x="2209800" y="967973"/>
            <a:ext cx="4572000" cy="560363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2">
            <a:lumMod val="75000"/>
            <a:alpha val="66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normAutofit/>
          </a:bodyPr>
          <a:lstStyle/>
          <a:p>
            <a:pPr algn="l"/>
            <a:r>
              <a:rPr lang="en-US" dirty="0" smtClean="0"/>
              <a:t>4b.  </a:t>
            </a:r>
            <a:r>
              <a:rPr lang="en-US" u="sng" dirty="0" smtClean="0"/>
              <a:t>Tax Revenues Have Fallen</a:t>
            </a:r>
            <a:endParaRPr lang="en-US" u="sng" dirty="0"/>
          </a:p>
        </p:txBody>
      </p:sp>
      <p:pic>
        <p:nvPicPr>
          <p:cNvPr id="4098" name="Picture 2"/>
          <p:cNvPicPr>
            <a:picLocks noGrp="1" noChangeAspect="1" noChangeArrowheads="1"/>
          </p:cNvPicPr>
          <p:nvPr>
            <p:ph idx="1"/>
          </p:nvPr>
        </p:nvPicPr>
        <p:blipFill>
          <a:blip r:embed="rId2" cstate="print"/>
          <a:srcRect/>
          <a:stretch>
            <a:fillRect/>
          </a:stretch>
        </p:blipFill>
        <p:spPr bwMode="auto">
          <a:xfrm>
            <a:off x="762000" y="964886"/>
            <a:ext cx="7620000" cy="565521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bg>
      <p:bgPr>
        <a:solidFill>
          <a:schemeClr val="bg2">
            <a:lumMod val="75000"/>
            <a:alpha val="66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normAutofit/>
          </a:bodyPr>
          <a:lstStyle/>
          <a:p>
            <a:pPr algn="l"/>
            <a:r>
              <a:rPr lang="en-US" dirty="0" smtClean="0"/>
              <a:t>4b.  </a:t>
            </a:r>
            <a:r>
              <a:rPr lang="en-US" u="sng" dirty="0" smtClean="0"/>
              <a:t>Tax Revenues Have Fallen</a:t>
            </a:r>
            <a:endParaRPr lang="en-US" u="sng" dirty="0"/>
          </a:p>
        </p:txBody>
      </p:sp>
      <p:pic>
        <p:nvPicPr>
          <p:cNvPr id="5122" name="Picture 2"/>
          <p:cNvPicPr>
            <a:picLocks noGrp="1" noChangeAspect="1" noChangeArrowheads="1"/>
          </p:cNvPicPr>
          <p:nvPr>
            <p:ph idx="1"/>
          </p:nvPr>
        </p:nvPicPr>
        <p:blipFill>
          <a:blip r:embed="rId2" cstate="print"/>
          <a:srcRect/>
          <a:stretch>
            <a:fillRect/>
          </a:stretch>
        </p:blipFill>
        <p:spPr bwMode="auto">
          <a:xfrm>
            <a:off x="457200" y="1295400"/>
            <a:ext cx="8277694" cy="453895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2">
            <a:lumMod val="75000"/>
            <a:alpha val="66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t>5.  </a:t>
            </a:r>
            <a:r>
              <a:rPr lang="en-US" u="sng" dirty="0" smtClean="0"/>
              <a:t>Debt Accumulated By Political Party</a:t>
            </a:r>
            <a:endParaRPr lang="en-US" u="sng" dirty="0"/>
          </a:p>
        </p:txBody>
      </p:sp>
      <p:sp>
        <p:nvSpPr>
          <p:cNvPr id="3" name="Content Placeholder 2"/>
          <p:cNvSpPr>
            <a:spLocks noGrp="1"/>
          </p:cNvSpPr>
          <p:nvPr>
            <p:ph idx="1"/>
          </p:nvPr>
        </p:nvSpPr>
        <p:spPr/>
        <p:txBody>
          <a:bodyPr/>
          <a:lstStyle/>
          <a:p>
            <a:pPr>
              <a:buNone/>
            </a:pPr>
            <a:r>
              <a:rPr lang="en-US" dirty="0" smtClean="0"/>
              <a:t>	Which party held the presidency over the largest increases in national debt?</a:t>
            </a:r>
          </a:p>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lumMod val="75000"/>
            <a:alpha val="66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1.  </a:t>
            </a:r>
            <a:r>
              <a:rPr lang="en-US" u="sng" dirty="0" smtClean="0"/>
              <a:t>Public Employees </a:t>
            </a:r>
            <a:r>
              <a:rPr lang="en-US" u="sng" dirty="0" smtClean="0"/>
              <a:t>Are Overpaid  </a:t>
            </a:r>
            <a:endParaRPr lang="en-US" u="sng" dirty="0"/>
          </a:p>
        </p:txBody>
      </p:sp>
      <p:sp>
        <p:nvSpPr>
          <p:cNvPr id="3" name="Content Placeholder 2"/>
          <p:cNvSpPr>
            <a:spLocks noGrp="1"/>
          </p:cNvSpPr>
          <p:nvPr>
            <p:ph idx="1"/>
          </p:nvPr>
        </p:nvSpPr>
        <p:spPr/>
        <p:txBody>
          <a:bodyPr>
            <a:normAutofit/>
          </a:bodyPr>
          <a:lstStyle/>
          <a:p>
            <a:pPr>
              <a:spcBef>
                <a:spcPts val="0"/>
              </a:spcBef>
              <a:buNone/>
            </a:pPr>
            <a:r>
              <a:rPr lang="en-US" u="sng" dirty="0" smtClean="0"/>
              <a:t>BUT…</a:t>
            </a:r>
            <a:r>
              <a:rPr lang="en-US" sz="1200" dirty="0" smtClean="0"/>
              <a:t>	</a:t>
            </a:r>
          </a:p>
          <a:p>
            <a:pPr>
              <a:spcBef>
                <a:spcPts val="0"/>
              </a:spcBef>
              <a:buNone/>
            </a:pPr>
            <a:r>
              <a:rPr lang="en-US" sz="1200" dirty="0" smtClean="0"/>
              <a:t> 	</a:t>
            </a:r>
          </a:p>
          <a:p>
            <a:pPr>
              <a:buNone/>
            </a:pPr>
            <a:r>
              <a:rPr lang="en-US" dirty="0"/>
              <a:t>	</a:t>
            </a:r>
            <a:r>
              <a:rPr lang="en-US" dirty="0" smtClean="0"/>
              <a:t>“Controlling </a:t>
            </a:r>
            <a:r>
              <a:rPr lang="en-US" dirty="0"/>
              <a:t>for education, experience, organizational size, gender, race, ethnicity, citizenship, and disability reveal that employees of both state and local governments in Wisconsin </a:t>
            </a:r>
            <a:r>
              <a:rPr lang="en-US" b="1" dirty="0"/>
              <a:t>earn less </a:t>
            </a:r>
            <a:r>
              <a:rPr lang="en-US" dirty="0"/>
              <a:t>than comparable private sector employees</a:t>
            </a:r>
            <a:r>
              <a:rPr lang="en-US" dirty="0" smtClean="0"/>
              <a:t>….”</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2">
            <a:lumMod val="75000"/>
            <a:alpha val="66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fontScale="90000"/>
          </a:bodyPr>
          <a:lstStyle/>
          <a:p>
            <a:pPr algn="l"/>
            <a:r>
              <a:rPr lang="en-US" dirty="0" smtClean="0"/>
              <a:t>5.  </a:t>
            </a:r>
            <a:r>
              <a:rPr lang="en-US" u="sng" dirty="0" smtClean="0"/>
              <a:t>Debt Accumulated By Political Party</a:t>
            </a:r>
            <a:endParaRPr lang="en-US" u="sng" dirty="0"/>
          </a:p>
        </p:txBody>
      </p:sp>
      <p:sp>
        <p:nvSpPr>
          <p:cNvPr id="3" name="Content Placeholder 2"/>
          <p:cNvSpPr>
            <a:spLocks noGrp="1"/>
          </p:cNvSpPr>
          <p:nvPr>
            <p:ph idx="1"/>
          </p:nvPr>
        </p:nvSpPr>
        <p:spPr/>
        <p:txBody>
          <a:bodyPr/>
          <a:lstStyle/>
          <a:p>
            <a:pPr>
              <a:buNone/>
            </a:pPr>
            <a:r>
              <a:rPr lang="en-US" dirty="0" smtClean="0"/>
              <a:t>	</a:t>
            </a:r>
          </a:p>
          <a:p>
            <a:endParaRPr lang="en-US" dirty="0"/>
          </a:p>
        </p:txBody>
      </p:sp>
      <p:pic>
        <p:nvPicPr>
          <p:cNvPr id="4" name="Picture 2"/>
          <p:cNvPicPr>
            <a:picLocks noChangeAspect="1" noChangeArrowheads="1"/>
          </p:cNvPicPr>
          <p:nvPr/>
        </p:nvPicPr>
        <p:blipFill>
          <a:blip r:embed="rId2" cstate="print"/>
          <a:srcRect/>
          <a:stretch>
            <a:fillRect/>
          </a:stretch>
        </p:blipFill>
        <p:spPr bwMode="auto">
          <a:xfrm>
            <a:off x="1981200" y="1219201"/>
            <a:ext cx="4648199" cy="5334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2">
            <a:lumMod val="75000"/>
            <a:alpha val="66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t>5. </a:t>
            </a:r>
            <a:r>
              <a:rPr lang="en-US" u="sng" dirty="0" smtClean="0"/>
              <a:t>Debt Accumulated By Political Party</a:t>
            </a:r>
            <a:endParaRPr lang="en-US" u="sng" dirty="0"/>
          </a:p>
        </p:txBody>
      </p:sp>
      <p:pic>
        <p:nvPicPr>
          <p:cNvPr id="2050" name="Picture 2"/>
          <p:cNvPicPr>
            <a:picLocks noGrp="1" noChangeAspect="1" noChangeArrowheads="1"/>
          </p:cNvPicPr>
          <p:nvPr>
            <p:ph idx="1"/>
          </p:nvPr>
        </p:nvPicPr>
        <p:blipFill>
          <a:blip r:embed="rId2" cstate="print"/>
          <a:srcRect/>
          <a:stretch>
            <a:fillRect/>
          </a:stretch>
        </p:blipFill>
        <p:spPr bwMode="auto">
          <a:xfrm>
            <a:off x="1462560" y="1600200"/>
            <a:ext cx="6218880" cy="4525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2">
            <a:lumMod val="75000"/>
            <a:alpha val="66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t>5. </a:t>
            </a:r>
            <a:r>
              <a:rPr lang="en-US" u="sng" dirty="0" smtClean="0"/>
              <a:t>Debt Accumulated By Political Party</a:t>
            </a:r>
            <a:endParaRPr lang="en-US" u="sng" dirty="0"/>
          </a:p>
        </p:txBody>
      </p:sp>
      <p:sp>
        <p:nvSpPr>
          <p:cNvPr id="3" name="Content Placeholder 2"/>
          <p:cNvSpPr>
            <a:spLocks noGrp="1"/>
          </p:cNvSpPr>
          <p:nvPr>
            <p:ph idx="1"/>
          </p:nvPr>
        </p:nvSpPr>
        <p:spPr>
          <a:xfrm>
            <a:off x="457200" y="1676400"/>
            <a:ext cx="8229600" cy="4525963"/>
          </a:xfrm>
        </p:spPr>
        <p:txBody>
          <a:bodyPr>
            <a:normAutofit fontScale="85000" lnSpcReduction="10000"/>
          </a:bodyPr>
          <a:lstStyle/>
          <a:p>
            <a:pPr>
              <a:buNone/>
            </a:pPr>
            <a:r>
              <a:rPr lang="en-US" b="1" u="sng" dirty="0" smtClean="0"/>
              <a:t>CASE STUDY</a:t>
            </a:r>
            <a:r>
              <a:rPr lang="en-US" b="1" dirty="0" smtClean="0"/>
              <a:t>   </a:t>
            </a:r>
            <a:endParaRPr lang="en-US" b="1" dirty="0" smtClean="0"/>
          </a:p>
          <a:p>
            <a:pPr>
              <a:buNone/>
            </a:pPr>
            <a:r>
              <a:rPr lang="en-US" dirty="0" smtClean="0"/>
              <a:t>2009 </a:t>
            </a:r>
            <a:r>
              <a:rPr lang="en-US" dirty="0" smtClean="0"/>
              <a:t>FISCAL YEAR (FY</a:t>
            </a:r>
            <a:r>
              <a:rPr lang="en-US" dirty="0" smtClean="0"/>
              <a:t>) </a:t>
            </a:r>
            <a:r>
              <a:rPr lang="en-US" dirty="0" smtClean="0"/>
              <a:t>DEFICIT = </a:t>
            </a:r>
            <a:r>
              <a:rPr lang="en-US" b="1" dirty="0" smtClean="0">
                <a:solidFill>
                  <a:srgbClr val="C00000"/>
                </a:solidFill>
              </a:rPr>
              <a:t>10% </a:t>
            </a:r>
            <a:r>
              <a:rPr lang="en-US" b="1" dirty="0" smtClean="0">
                <a:solidFill>
                  <a:srgbClr val="C00000"/>
                </a:solidFill>
              </a:rPr>
              <a:t>of GDP</a:t>
            </a:r>
          </a:p>
          <a:p>
            <a:pPr>
              <a:buNone/>
            </a:pPr>
            <a:r>
              <a:rPr lang="en-US" dirty="0" smtClean="0"/>
              <a:t>	</a:t>
            </a:r>
            <a:r>
              <a:rPr lang="en-US" dirty="0" smtClean="0"/>
              <a:t>	</a:t>
            </a:r>
            <a:r>
              <a:rPr lang="en-US" dirty="0" smtClean="0"/>
              <a:t>Obama </a:t>
            </a:r>
            <a:r>
              <a:rPr lang="en-US" dirty="0" smtClean="0"/>
              <a:t>or Bush???</a:t>
            </a:r>
          </a:p>
          <a:p>
            <a:endParaRPr lang="en-US" dirty="0" smtClean="0"/>
          </a:p>
          <a:p>
            <a:pPr>
              <a:buNone/>
            </a:pPr>
            <a:r>
              <a:rPr lang="en-US" dirty="0" smtClean="0"/>
              <a:t>	According to the CBO's January 2009 estimate for FY 2009, the projected deficit was $1.18T </a:t>
            </a:r>
          </a:p>
          <a:p>
            <a:endParaRPr lang="en-US" dirty="0" smtClean="0"/>
          </a:p>
          <a:p>
            <a:pPr>
              <a:buNone/>
            </a:pPr>
            <a:r>
              <a:rPr lang="en-US" dirty="0" smtClean="0"/>
              <a:t>	These estimates were made before Obama took office, based on existing policy, and did not take into account any actions that Obama might implement</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2">
            <a:lumMod val="75000"/>
            <a:alpha val="66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5.  </a:t>
            </a:r>
            <a:r>
              <a:rPr lang="en-US" u="sng" dirty="0" smtClean="0"/>
              <a:t>Debt  By Political Party</a:t>
            </a:r>
            <a:endParaRPr lang="en-US" u="sng" dirty="0"/>
          </a:p>
        </p:txBody>
      </p:sp>
      <p:sp>
        <p:nvSpPr>
          <p:cNvPr id="3" name="Content Placeholder 2"/>
          <p:cNvSpPr>
            <a:spLocks noGrp="1"/>
          </p:cNvSpPr>
          <p:nvPr>
            <p:ph idx="1"/>
          </p:nvPr>
        </p:nvSpPr>
        <p:spPr>
          <a:xfrm>
            <a:off x="457200" y="1676400"/>
            <a:ext cx="8229600" cy="4525963"/>
          </a:xfrm>
        </p:spPr>
        <p:txBody>
          <a:bodyPr>
            <a:normAutofit/>
          </a:bodyPr>
          <a:lstStyle/>
          <a:p>
            <a:pPr>
              <a:buNone/>
            </a:pPr>
            <a:r>
              <a:rPr lang="en-US" dirty="0" smtClean="0"/>
              <a:t>	According to CBO, the end of FY 2009, ended with a deficit of </a:t>
            </a:r>
            <a:r>
              <a:rPr lang="en-US" b="1" dirty="0" smtClean="0">
                <a:solidFill>
                  <a:srgbClr val="C00000"/>
                </a:solidFill>
              </a:rPr>
              <a:t>$1.4T </a:t>
            </a:r>
            <a:r>
              <a:rPr lang="en-US" dirty="0" smtClean="0"/>
              <a:t>(</a:t>
            </a:r>
            <a:r>
              <a:rPr lang="en-US" dirty="0" err="1" smtClean="0"/>
              <a:t>vs</a:t>
            </a:r>
            <a:r>
              <a:rPr lang="en-US" dirty="0" smtClean="0"/>
              <a:t> projected $1.18T)</a:t>
            </a:r>
          </a:p>
          <a:p>
            <a:endParaRPr lang="en-US" dirty="0" smtClean="0"/>
          </a:p>
          <a:p>
            <a:pPr>
              <a:buNone/>
            </a:pPr>
            <a:r>
              <a:rPr lang="en-US" dirty="0" smtClean="0"/>
              <a:t>	Thus the deficit came in $223 billion higher than projected, but spending was $28 billion and revenues were $251 billion </a:t>
            </a:r>
            <a:r>
              <a:rPr lang="en-US" b="1" dirty="0" smtClean="0"/>
              <a:t>less</a:t>
            </a:r>
            <a:r>
              <a:rPr lang="en-US" dirty="0" smtClean="0"/>
              <a:t> than expected.</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2">
            <a:lumMod val="75000"/>
            <a:alpha val="66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smtClean="0"/>
              <a:t>6.  </a:t>
            </a:r>
            <a:r>
              <a:rPr lang="en-US" u="sng" dirty="0" smtClean="0"/>
              <a:t>TARP = BANK BAILOUT </a:t>
            </a:r>
            <a:endParaRPr lang="en-US" u="sng" dirty="0"/>
          </a:p>
        </p:txBody>
      </p:sp>
      <p:sp>
        <p:nvSpPr>
          <p:cNvPr id="3" name="Content Placeholder 2"/>
          <p:cNvSpPr>
            <a:spLocks noGrp="1"/>
          </p:cNvSpPr>
          <p:nvPr>
            <p:ph idx="1"/>
          </p:nvPr>
        </p:nvSpPr>
        <p:spPr/>
        <p:txBody>
          <a:bodyPr/>
          <a:lstStyle/>
          <a:p>
            <a:r>
              <a:rPr lang="en-US" dirty="0" smtClean="0"/>
              <a:t>Big banks and fat cats got billions of free money.</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2">
            <a:lumMod val="75000"/>
            <a:alpha val="66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smtClean="0"/>
              <a:t>6.  </a:t>
            </a:r>
            <a:r>
              <a:rPr lang="en-US" u="sng" dirty="0" smtClean="0"/>
              <a:t>TARP = BANK BAILOUT </a:t>
            </a:r>
            <a:endParaRPr lang="en-US" u="sng" dirty="0"/>
          </a:p>
        </p:txBody>
      </p:sp>
      <p:sp>
        <p:nvSpPr>
          <p:cNvPr id="3" name="Content Placeholder 2"/>
          <p:cNvSpPr>
            <a:spLocks noGrp="1"/>
          </p:cNvSpPr>
          <p:nvPr>
            <p:ph idx="1"/>
          </p:nvPr>
        </p:nvSpPr>
        <p:spPr/>
        <p:txBody>
          <a:bodyPr>
            <a:normAutofit/>
          </a:bodyPr>
          <a:lstStyle/>
          <a:p>
            <a:pPr>
              <a:buNone/>
            </a:pPr>
            <a:r>
              <a:rPr lang="en-US" dirty="0" smtClean="0"/>
              <a:t>	In early October 2008, Treasury launched a series of programs to stabilize the nation’s banking institutions. A total of $245 billion was invested in banking institutions.</a:t>
            </a:r>
          </a:p>
          <a:p>
            <a:endParaRPr lang="en-US" dirty="0" smtClean="0"/>
          </a:p>
          <a:p>
            <a:pPr>
              <a:buNone/>
            </a:pPr>
            <a:r>
              <a:rPr lang="en-US" dirty="0" smtClean="0"/>
              <a:t>	</a:t>
            </a:r>
          </a:p>
          <a:p>
            <a:endParaRPr lang="en-US" dirty="0"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2">
            <a:lumMod val="75000"/>
            <a:alpha val="66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smtClean="0"/>
              <a:t>6.  </a:t>
            </a:r>
            <a:r>
              <a:rPr lang="en-US" u="sng" dirty="0" smtClean="0"/>
              <a:t>TARP = BANK BAILOUT </a:t>
            </a:r>
            <a:endParaRPr lang="en-US" u="sng" dirty="0"/>
          </a:p>
        </p:txBody>
      </p:sp>
      <p:sp>
        <p:nvSpPr>
          <p:cNvPr id="3" name="Content Placeholder 2"/>
          <p:cNvSpPr>
            <a:spLocks noGrp="1"/>
          </p:cNvSpPr>
          <p:nvPr>
            <p:ph idx="1"/>
          </p:nvPr>
        </p:nvSpPr>
        <p:spPr/>
        <p:txBody>
          <a:bodyPr>
            <a:normAutofit lnSpcReduction="10000"/>
          </a:bodyPr>
          <a:lstStyle/>
          <a:p>
            <a:pPr>
              <a:buNone/>
            </a:pPr>
            <a:r>
              <a:rPr lang="en-US" dirty="0" smtClean="0"/>
              <a:t>	In early October 2008, Treasury launched a series of programs to stabilize the nation’s banking institutions. A total of $245 billion was invested in banking institutions.</a:t>
            </a:r>
          </a:p>
          <a:p>
            <a:endParaRPr lang="en-US" dirty="0" smtClean="0"/>
          </a:p>
          <a:p>
            <a:pPr>
              <a:buNone/>
            </a:pPr>
            <a:r>
              <a:rPr lang="en-US" dirty="0" smtClean="0"/>
              <a:t>	As of March 30, 2011, the Treasury has recovered </a:t>
            </a:r>
            <a:r>
              <a:rPr lang="en-US" b="1" dirty="0" smtClean="0"/>
              <a:t>more than 100% </a:t>
            </a:r>
            <a:r>
              <a:rPr lang="en-US" dirty="0" smtClean="0"/>
              <a:t>of that amount through repayments, dividends, interest, and other income. </a:t>
            </a:r>
          </a:p>
          <a:p>
            <a:endParaRPr lang="en-US" dirty="0"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2">
            <a:lumMod val="75000"/>
            <a:alpha val="66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smtClean="0"/>
              <a:t>6.  </a:t>
            </a:r>
            <a:r>
              <a:rPr lang="en-US" u="sng" dirty="0" smtClean="0"/>
              <a:t>TARP = BANK BAILOUT </a:t>
            </a:r>
            <a:endParaRPr lang="en-US" u="sng" dirty="0"/>
          </a:p>
        </p:txBody>
      </p:sp>
      <p:sp>
        <p:nvSpPr>
          <p:cNvPr id="3" name="Content Placeholder 2"/>
          <p:cNvSpPr>
            <a:spLocks noGrp="1"/>
          </p:cNvSpPr>
          <p:nvPr>
            <p:ph idx="1"/>
          </p:nvPr>
        </p:nvSpPr>
        <p:spPr/>
        <p:txBody>
          <a:bodyPr>
            <a:normAutofit/>
          </a:bodyPr>
          <a:lstStyle/>
          <a:p>
            <a:pPr>
              <a:buNone/>
            </a:pPr>
            <a:r>
              <a:rPr lang="en-US" dirty="0" smtClean="0"/>
              <a:t>	</a:t>
            </a:r>
            <a:r>
              <a:rPr lang="en-US" b="1" u="sng" dirty="0" smtClean="0"/>
              <a:t>IN FACT…</a:t>
            </a:r>
          </a:p>
          <a:p>
            <a:pPr>
              <a:buNone/>
            </a:pPr>
            <a:r>
              <a:rPr lang="en-US" dirty="0" smtClean="0"/>
              <a:t>	The Treasury estimates the bank programs will result in a lifetime </a:t>
            </a:r>
            <a:r>
              <a:rPr lang="en-US" b="1" dirty="0" smtClean="0"/>
              <a:t>positive return </a:t>
            </a:r>
            <a:r>
              <a:rPr lang="en-US" dirty="0" smtClean="0"/>
              <a:t>for taxpayers of approximately </a:t>
            </a:r>
            <a:r>
              <a:rPr lang="en-US" b="1" dirty="0" smtClean="0">
                <a:solidFill>
                  <a:srgbClr val="C00000"/>
                </a:solidFill>
              </a:rPr>
              <a:t>$20 billion</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2">
            <a:lumMod val="75000"/>
            <a:alpha val="66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8686800" cy="1143000"/>
          </a:xfrm>
        </p:spPr>
        <p:txBody>
          <a:bodyPr>
            <a:normAutofit fontScale="90000"/>
          </a:bodyPr>
          <a:lstStyle/>
          <a:p>
            <a:pPr algn="l"/>
            <a:r>
              <a:rPr lang="en-US" dirty="0" smtClean="0"/>
              <a:t>7.  </a:t>
            </a:r>
            <a:r>
              <a:rPr lang="en-US" u="sng" dirty="0" smtClean="0"/>
              <a:t>Lowering Corporate Income Taxes   </a:t>
            </a:r>
            <a:r>
              <a:rPr lang="en-US" dirty="0" smtClean="0"/>
              <a:t>	</a:t>
            </a:r>
            <a:r>
              <a:rPr lang="en-US" u="sng" dirty="0" smtClean="0"/>
              <a:t>Creates Jobs</a:t>
            </a:r>
            <a:endParaRPr lang="en-US" dirty="0"/>
          </a:p>
        </p:txBody>
      </p:sp>
      <p:sp>
        <p:nvSpPr>
          <p:cNvPr id="3" name="Content Placeholder 2"/>
          <p:cNvSpPr>
            <a:spLocks noGrp="1"/>
          </p:cNvSpPr>
          <p:nvPr>
            <p:ph idx="1"/>
          </p:nvPr>
        </p:nvSpPr>
        <p:spPr/>
        <p:txBody>
          <a:bodyPr/>
          <a:lstStyle/>
          <a:p>
            <a:pPr>
              <a:buNone/>
            </a:pPr>
            <a:endParaRPr lang="en-US" b="1" dirty="0" smtClean="0"/>
          </a:p>
          <a:p>
            <a:pPr>
              <a:buNone/>
            </a:pPr>
            <a:endParaRPr lang="en-US" b="1"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2">
            <a:lumMod val="75000"/>
            <a:alpha val="66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8686800" cy="1143000"/>
          </a:xfrm>
        </p:spPr>
        <p:txBody>
          <a:bodyPr>
            <a:normAutofit fontScale="90000"/>
          </a:bodyPr>
          <a:lstStyle/>
          <a:p>
            <a:pPr algn="l"/>
            <a:r>
              <a:rPr lang="en-US" dirty="0" smtClean="0"/>
              <a:t>7.  </a:t>
            </a:r>
            <a:r>
              <a:rPr lang="en-US" u="sng" dirty="0" smtClean="0"/>
              <a:t>Lowering Corporate Income Taxes   </a:t>
            </a:r>
            <a:r>
              <a:rPr lang="en-US" dirty="0" smtClean="0"/>
              <a:t>	</a:t>
            </a:r>
            <a:r>
              <a:rPr lang="en-US" u="sng" dirty="0" smtClean="0"/>
              <a:t>Creates Jobs</a:t>
            </a:r>
            <a:endParaRPr lang="en-US" dirty="0"/>
          </a:p>
        </p:txBody>
      </p:sp>
      <p:sp>
        <p:nvSpPr>
          <p:cNvPr id="3" name="Content Placeholder 2"/>
          <p:cNvSpPr>
            <a:spLocks noGrp="1"/>
          </p:cNvSpPr>
          <p:nvPr>
            <p:ph idx="1"/>
          </p:nvPr>
        </p:nvSpPr>
        <p:spPr>
          <a:xfrm>
            <a:off x="457200" y="1905000"/>
            <a:ext cx="8229600" cy="4221163"/>
          </a:xfrm>
        </p:spPr>
        <p:txBody>
          <a:bodyPr/>
          <a:lstStyle/>
          <a:p>
            <a:pPr>
              <a:buNone/>
            </a:pPr>
            <a:r>
              <a:rPr lang="en-US" b="1" dirty="0" smtClean="0"/>
              <a:t>“Do the Math -- Lower Corporate Tax Rates = More Jobs, Growing Economy”</a:t>
            </a:r>
          </a:p>
          <a:p>
            <a:pPr>
              <a:buNone/>
            </a:pPr>
            <a:r>
              <a:rPr lang="en-US" sz="1400" b="1" u="sng" dirty="0" smtClean="0">
                <a:hlinkClick r:id="rId2"/>
              </a:rPr>
              <a:t>http://www.foxnews.com/opinion/2011/04/08/math-lower-corporate-tax-rates-jobs-growing-economy/</a:t>
            </a:r>
            <a:endParaRPr lang="en-US" sz="1400" b="1" dirty="0" smtClean="0"/>
          </a:p>
          <a:p>
            <a:pPr>
              <a:buNone/>
            </a:pPr>
            <a:endParaRPr lang="en-US" b="1" dirty="0" smtClean="0"/>
          </a:p>
          <a:p>
            <a:pPr>
              <a:buNone/>
            </a:pPr>
            <a:endParaRPr lang="en-US" b="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lumMod val="75000"/>
            <a:alpha val="66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1. </a:t>
            </a:r>
            <a:r>
              <a:rPr lang="en-US" u="sng" dirty="0" smtClean="0"/>
              <a:t>Public Employees </a:t>
            </a:r>
            <a:r>
              <a:rPr lang="en-US" u="sng" dirty="0" smtClean="0"/>
              <a:t>Are Overpaid  </a:t>
            </a:r>
            <a:endParaRPr lang="en-US" u="sng" dirty="0"/>
          </a:p>
        </p:txBody>
      </p:sp>
      <p:sp>
        <p:nvSpPr>
          <p:cNvPr id="3" name="Content Placeholder 2"/>
          <p:cNvSpPr>
            <a:spLocks noGrp="1"/>
          </p:cNvSpPr>
          <p:nvPr>
            <p:ph idx="1"/>
          </p:nvPr>
        </p:nvSpPr>
        <p:spPr/>
        <p:txBody>
          <a:bodyPr>
            <a:normAutofit/>
          </a:bodyPr>
          <a:lstStyle/>
          <a:p>
            <a:pPr>
              <a:buNone/>
            </a:pPr>
            <a:r>
              <a:rPr lang="en-US" u="sng" dirty="0" smtClean="0"/>
              <a:t>IN FACT…</a:t>
            </a:r>
            <a:endParaRPr lang="en-US" sz="900" u="sng" dirty="0" smtClean="0"/>
          </a:p>
          <a:p>
            <a:pPr>
              <a:buNone/>
            </a:pPr>
            <a:r>
              <a:rPr lang="en-US" sz="900" dirty="0" smtClean="0"/>
              <a:t>	</a:t>
            </a:r>
          </a:p>
          <a:p>
            <a:pPr>
              <a:buNone/>
            </a:pPr>
            <a:r>
              <a:rPr lang="en-US" dirty="0"/>
              <a:t>	</a:t>
            </a:r>
            <a:r>
              <a:rPr lang="en-US" dirty="0" smtClean="0"/>
              <a:t>“Wisconsin </a:t>
            </a:r>
            <a:r>
              <a:rPr lang="en-US" dirty="0"/>
              <a:t>public employees earn </a:t>
            </a:r>
            <a:r>
              <a:rPr lang="en-US" dirty="0">
                <a:solidFill>
                  <a:srgbClr val="FF0000"/>
                </a:solidFill>
              </a:rPr>
              <a:t>4.8% less </a:t>
            </a:r>
            <a:r>
              <a:rPr lang="en-US" dirty="0"/>
              <a:t>in total compensation per hour than comparable full-time employees in Wisconsin’s private sector</a:t>
            </a:r>
            <a:r>
              <a:rPr lang="en-US" dirty="0" smtClean="0"/>
              <a:t>.”</a:t>
            </a:r>
            <a:endParaRPr lang="en-US" sz="1100" dirty="0" smtClean="0"/>
          </a:p>
          <a:p>
            <a:pPr>
              <a:buNone/>
            </a:pPr>
            <a:endParaRPr lang="en-US" sz="1100" dirty="0" smtClean="0"/>
          </a:p>
          <a:p>
            <a:pPr>
              <a:buNone/>
            </a:pPr>
            <a:r>
              <a:rPr lang="en-US" sz="1600" dirty="0" smtClean="0"/>
              <a:t>		</a:t>
            </a:r>
            <a:r>
              <a:rPr lang="en-US" sz="1600" u="sng" dirty="0" smtClean="0">
                <a:hlinkClick r:id="rId2"/>
              </a:rPr>
              <a:t>http</a:t>
            </a:r>
            <a:r>
              <a:rPr lang="en-US" sz="1600" u="sng" dirty="0">
                <a:hlinkClick r:id="rId2"/>
              </a:rPr>
              <a:t>://</a:t>
            </a:r>
            <a:r>
              <a:rPr lang="en-US" sz="1600" u="sng" dirty="0" smtClean="0">
                <a:hlinkClick r:id="rId2"/>
              </a:rPr>
              <a:t>www.epi.org/publication/are_wisconsin_public_employees_over-</a:t>
            </a:r>
            <a:r>
              <a:rPr lang="en-US" sz="1600" dirty="0" smtClean="0"/>
              <a:t>	</a:t>
            </a:r>
            <a:r>
              <a:rPr lang="en-US" sz="1600" u="sng" dirty="0" smtClean="0">
                <a:hlinkClick r:id="rId2"/>
              </a:rPr>
              <a:t>compensated</a:t>
            </a:r>
            <a:r>
              <a:rPr lang="en-US" sz="1600" u="sng" dirty="0">
                <a:hlinkClick r:id="rId2"/>
              </a:rPr>
              <a:t>/</a:t>
            </a:r>
            <a:endParaRPr lang="en-US" sz="1600" dirty="0"/>
          </a:p>
          <a:p>
            <a:pPr>
              <a:buNone/>
            </a:pP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2">
            <a:lumMod val="75000"/>
            <a:alpha val="66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8686800" cy="1143000"/>
          </a:xfrm>
        </p:spPr>
        <p:txBody>
          <a:bodyPr>
            <a:normAutofit fontScale="90000"/>
          </a:bodyPr>
          <a:lstStyle/>
          <a:p>
            <a:pPr algn="l"/>
            <a:r>
              <a:rPr lang="en-US" dirty="0" smtClean="0"/>
              <a:t>7.  </a:t>
            </a:r>
            <a:r>
              <a:rPr lang="en-US" u="sng" dirty="0" smtClean="0"/>
              <a:t>Lowering Corporate Income Taxes   </a:t>
            </a:r>
            <a:r>
              <a:rPr lang="en-US" dirty="0" smtClean="0"/>
              <a:t>	</a:t>
            </a:r>
            <a:r>
              <a:rPr lang="en-US" u="sng" dirty="0" smtClean="0"/>
              <a:t>Creates Jobs</a:t>
            </a:r>
            <a:r>
              <a:rPr lang="en-US" dirty="0" smtClean="0"/>
              <a:t/>
            </a:r>
            <a:br>
              <a:rPr lang="en-US" dirty="0" smtClean="0"/>
            </a:br>
            <a:endParaRPr lang="en-US" dirty="0"/>
          </a:p>
        </p:txBody>
      </p:sp>
      <p:sp>
        <p:nvSpPr>
          <p:cNvPr id="3" name="Content Placeholder 2"/>
          <p:cNvSpPr>
            <a:spLocks noGrp="1"/>
          </p:cNvSpPr>
          <p:nvPr>
            <p:ph idx="1"/>
          </p:nvPr>
        </p:nvSpPr>
        <p:spPr/>
        <p:txBody>
          <a:bodyPr>
            <a:normAutofit/>
          </a:bodyPr>
          <a:lstStyle/>
          <a:p>
            <a:pPr>
              <a:buNone/>
            </a:pPr>
            <a:r>
              <a:rPr lang="en-US" dirty="0" smtClean="0"/>
              <a:t>	Would you invest $90 in a project if you expected a $100 return </a:t>
            </a:r>
            <a:r>
              <a:rPr lang="en-US" dirty="0" smtClean="0">
                <a:sym typeface="Wingdings" pitchFamily="2" charset="2"/>
              </a:rPr>
              <a:t> Yes, Profit=$10</a:t>
            </a:r>
          </a:p>
          <a:p>
            <a:pPr>
              <a:buNone/>
            </a:pPr>
            <a:endParaRPr lang="en-US" dirty="0" smtClean="0">
              <a:sym typeface="Wingdings" pitchFamily="2" charset="2"/>
            </a:endParaRPr>
          </a:p>
          <a:p>
            <a:pPr>
              <a:buNone/>
            </a:pPr>
            <a:r>
              <a:rPr lang="en-US" dirty="0" smtClean="0">
                <a:sym typeface="Wingdings" pitchFamily="2" charset="2"/>
              </a:rPr>
              <a:t>	</a:t>
            </a:r>
            <a:r>
              <a:rPr lang="en-US" dirty="0" smtClean="0"/>
              <a:t> Would you invest $90 in a project if you expected a $80 return </a:t>
            </a:r>
            <a:r>
              <a:rPr lang="en-US" dirty="0" smtClean="0">
                <a:sym typeface="Wingdings" pitchFamily="2" charset="2"/>
              </a:rPr>
              <a:t> No, Loss=$10</a:t>
            </a:r>
            <a:endParaRPr lang="en-US" dirty="0" smtClean="0"/>
          </a:p>
          <a:p>
            <a:pPr>
              <a:buNone/>
            </a:pPr>
            <a:r>
              <a:rPr lang="en-US" dirty="0" smtClean="0"/>
              <a:t> 		-But, what if we lowered the corporate 	  income tax rate to 5%, 2%, 0%??? Still No!</a:t>
            </a:r>
          </a:p>
          <a:p>
            <a:pPr>
              <a:buNone/>
            </a:pPr>
            <a:endParaRPr lang="en-US" dirty="0" smtClean="0"/>
          </a:p>
          <a:p>
            <a:pPr>
              <a:buNone/>
            </a:pPr>
            <a:endParaRPr lang="en-US" dirty="0" smtClean="0"/>
          </a:p>
          <a:p>
            <a:pPr>
              <a:buNone/>
            </a:pPr>
            <a:endParaRPr lang="en-US" b="1" dirty="0" smtClean="0"/>
          </a:p>
          <a:p>
            <a:pPr>
              <a:buNone/>
            </a:pPr>
            <a:endParaRPr lang="en-US" b="1"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2">
            <a:lumMod val="75000"/>
            <a:alpha val="66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686800" cy="1219200"/>
          </a:xfrm>
        </p:spPr>
        <p:txBody>
          <a:bodyPr>
            <a:normAutofit fontScale="90000"/>
          </a:bodyPr>
          <a:lstStyle/>
          <a:p>
            <a:pPr algn="l"/>
            <a:r>
              <a:rPr lang="en-US" dirty="0" smtClean="0"/>
              <a:t>7.  </a:t>
            </a:r>
            <a:r>
              <a:rPr lang="en-US" u="sng" dirty="0" smtClean="0"/>
              <a:t>Lower Corporate Income Taxes   </a:t>
            </a:r>
            <a:r>
              <a:rPr lang="en-US" dirty="0" smtClean="0"/>
              <a:t>	</a:t>
            </a:r>
            <a:r>
              <a:rPr lang="en-US" u="sng" dirty="0" smtClean="0"/>
              <a:t>Creates Jobs</a:t>
            </a:r>
            <a:endParaRPr lang="en-US" dirty="0"/>
          </a:p>
        </p:txBody>
      </p:sp>
      <p:sp>
        <p:nvSpPr>
          <p:cNvPr id="3" name="Content Placeholder 2"/>
          <p:cNvSpPr>
            <a:spLocks noGrp="1"/>
          </p:cNvSpPr>
          <p:nvPr>
            <p:ph idx="1"/>
          </p:nvPr>
        </p:nvSpPr>
        <p:spPr>
          <a:xfrm>
            <a:off x="457200" y="2057400"/>
            <a:ext cx="8229600" cy="4068763"/>
          </a:xfrm>
        </p:spPr>
        <p:txBody>
          <a:bodyPr>
            <a:normAutofit/>
          </a:bodyPr>
          <a:lstStyle/>
          <a:p>
            <a:pPr>
              <a:buNone/>
            </a:pPr>
            <a:r>
              <a:rPr lang="en-US" dirty="0" smtClean="0"/>
              <a:t>	Economic theory finds that incentives which increase </a:t>
            </a:r>
            <a:r>
              <a:rPr lang="en-US" b="1" dirty="0" smtClean="0"/>
              <a:t>after-tax profits </a:t>
            </a:r>
            <a:r>
              <a:rPr lang="en-US" dirty="0" smtClean="0"/>
              <a:t>do not generally induce much new hiring or production. </a:t>
            </a:r>
          </a:p>
          <a:p>
            <a:pPr>
              <a:buNone/>
            </a:pPr>
            <a:endParaRPr lang="en-US" dirty="0" smtClean="0"/>
          </a:p>
          <a:p>
            <a:pPr>
              <a:buNone/>
            </a:pPr>
            <a:r>
              <a:rPr lang="en-US" dirty="0" smtClean="0"/>
              <a:t>	Increase cash-flow instead.</a:t>
            </a:r>
          </a:p>
          <a:p>
            <a:pPr>
              <a:buNone/>
            </a:pPr>
            <a:endParaRPr lang="en-US" dirty="0" smtClean="0"/>
          </a:p>
          <a:p>
            <a:pPr>
              <a:buNone/>
            </a:pPr>
            <a:endParaRPr lang="en-US" dirty="0" smtClean="0"/>
          </a:p>
          <a:p>
            <a:pPr>
              <a:buNone/>
            </a:pPr>
            <a:endParaRPr lang="en-US" b="1" dirty="0" smtClean="0"/>
          </a:p>
          <a:p>
            <a:pPr>
              <a:buNone/>
            </a:pPr>
            <a:endParaRPr lang="en-US" b="1"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2">
            <a:lumMod val="75000"/>
            <a:alpha val="66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8686800" cy="1143000"/>
          </a:xfrm>
        </p:spPr>
        <p:txBody>
          <a:bodyPr>
            <a:normAutofit fontScale="90000"/>
          </a:bodyPr>
          <a:lstStyle/>
          <a:p>
            <a:pPr algn="l"/>
            <a:r>
              <a:rPr lang="en-US" dirty="0" smtClean="0"/>
              <a:t>7. </a:t>
            </a:r>
            <a:r>
              <a:rPr lang="en-US" u="sng" dirty="0" smtClean="0"/>
              <a:t>Lower Corporate Income Tax Increases </a:t>
            </a:r>
            <a:r>
              <a:rPr lang="en-US" dirty="0" smtClean="0"/>
              <a:t>	</a:t>
            </a:r>
            <a:r>
              <a:rPr lang="en-US" u="sng" dirty="0" smtClean="0"/>
              <a:t>Investment</a:t>
            </a:r>
            <a:r>
              <a:rPr lang="en-US" dirty="0" smtClean="0"/>
              <a:t/>
            </a:r>
            <a:br>
              <a:rPr lang="en-US" dirty="0" smtClean="0"/>
            </a:br>
            <a:endParaRPr lang="en-US" dirty="0"/>
          </a:p>
        </p:txBody>
      </p:sp>
      <p:sp>
        <p:nvSpPr>
          <p:cNvPr id="3" name="Content Placeholder 2"/>
          <p:cNvSpPr>
            <a:spLocks noGrp="1"/>
          </p:cNvSpPr>
          <p:nvPr>
            <p:ph idx="1"/>
          </p:nvPr>
        </p:nvSpPr>
        <p:spPr/>
        <p:txBody>
          <a:bodyPr>
            <a:normAutofit fontScale="92500" lnSpcReduction="10000"/>
          </a:bodyPr>
          <a:lstStyle/>
          <a:p>
            <a:pPr>
              <a:buNone/>
            </a:pPr>
            <a:r>
              <a:rPr lang="en-US" dirty="0" smtClean="0"/>
              <a:t>	In 2010, Corporations earned record profits of </a:t>
            </a:r>
            <a:r>
              <a:rPr lang="en-US" b="1" dirty="0" smtClean="0"/>
              <a:t>$1.68 trillion</a:t>
            </a:r>
          </a:p>
          <a:p>
            <a:pPr>
              <a:buNone/>
            </a:pPr>
            <a:r>
              <a:rPr lang="en-US" sz="1600" dirty="0" smtClean="0">
                <a:solidFill>
                  <a:schemeClr val="accent1"/>
                </a:solidFill>
              </a:rPr>
              <a:t>		</a:t>
            </a:r>
            <a:r>
              <a:rPr lang="en-US" sz="1600" dirty="0" smtClean="0">
                <a:solidFill>
                  <a:schemeClr val="accent1"/>
                </a:solidFill>
                <a:hlinkClick r:id="rId2"/>
              </a:rPr>
              <a:t>http://www.forbes.com/sites/petercohan/2011/05/03/do-tax-cuts-create-jobs</a:t>
            </a:r>
            <a:endParaRPr lang="en-US" sz="1600" dirty="0" smtClean="0">
              <a:solidFill>
                <a:schemeClr val="accent1"/>
              </a:solidFill>
            </a:endParaRPr>
          </a:p>
          <a:p>
            <a:pPr>
              <a:buNone/>
            </a:pPr>
            <a:endParaRPr lang="en-US" dirty="0" smtClean="0"/>
          </a:p>
          <a:p>
            <a:pPr>
              <a:buNone/>
            </a:pPr>
            <a:r>
              <a:rPr lang="en-US" dirty="0" smtClean="0"/>
              <a:t>	As of August 2011, non-financial companies in the Standard &amp; Poor's 500 were holding </a:t>
            </a:r>
            <a:r>
              <a:rPr lang="en-US" b="1" dirty="0" smtClean="0"/>
              <a:t>$1.12 </a:t>
            </a:r>
            <a:r>
              <a:rPr lang="en-US" dirty="0" smtClean="0"/>
              <a:t>trillion … up </a:t>
            </a:r>
            <a:r>
              <a:rPr lang="en-US" b="1" dirty="0" smtClean="0"/>
              <a:t>59% </a:t>
            </a:r>
            <a:r>
              <a:rPr lang="en-US" dirty="0" smtClean="0"/>
              <a:t>from $703 billion in the third quarter of 2008.</a:t>
            </a:r>
            <a:endParaRPr lang="en-US" b="1" dirty="0" smtClean="0"/>
          </a:p>
          <a:p>
            <a:pPr>
              <a:buNone/>
            </a:pPr>
            <a:r>
              <a:rPr lang="en-US" sz="1700" dirty="0" smtClean="0">
                <a:solidFill>
                  <a:schemeClr val="accent1"/>
                </a:solidFill>
              </a:rPr>
              <a:t>		</a:t>
            </a:r>
            <a:r>
              <a:rPr lang="en-US" sz="1700" dirty="0" smtClean="0">
                <a:solidFill>
                  <a:schemeClr val="accent1"/>
                </a:solidFill>
                <a:hlinkClick r:id="rId3"/>
              </a:rPr>
              <a:t>http://online.wsj.com/article/SB10001424053111904006104576500690012110476.ht</a:t>
            </a:r>
            <a:r>
              <a:rPr lang="en-US" sz="1700" dirty="0" smtClean="0">
                <a:solidFill>
                  <a:schemeClr val="accent1"/>
                </a:solidFill>
              </a:rPr>
              <a:t>	</a:t>
            </a:r>
            <a:r>
              <a:rPr lang="en-US" sz="1700" dirty="0" err="1" smtClean="0">
                <a:solidFill>
                  <a:schemeClr val="accent1"/>
                </a:solidFill>
                <a:hlinkClick r:id="rId3"/>
              </a:rPr>
              <a:t>ml?mod</a:t>
            </a:r>
            <a:r>
              <a:rPr lang="en-US" sz="1700" dirty="0" smtClean="0">
                <a:solidFill>
                  <a:schemeClr val="accent1"/>
                </a:solidFill>
                <a:hlinkClick r:id="rId3"/>
              </a:rPr>
              <a:t>=</a:t>
            </a:r>
            <a:r>
              <a:rPr lang="en-US" sz="1700" dirty="0" err="1" smtClean="0">
                <a:solidFill>
                  <a:schemeClr val="accent1"/>
                </a:solidFill>
                <a:hlinkClick r:id="rId3"/>
              </a:rPr>
              <a:t>googlenews_wsj</a:t>
            </a:r>
            <a:endParaRPr lang="en-US" sz="1700" dirty="0" smtClean="0">
              <a:solidFill>
                <a:schemeClr val="accent1"/>
              </a:solidFill>
            </a:endParaRPr>
          </a:p>
          <a:p>
            <a:pPr>
              <a:buNone/>
            </a:pPr>
            <a:r>
              <a:rPr lang="en-US" sz="1700" dirty="0" smtClean="0">
                <a:solidFill>
                  <a:schemeClr val="accent1"/>
                </a:solidFill>
              </a:rPr>
              <a:t> </a:t>
            </a:r>
          </a:p>
          <a:p>
            <a:pPr>
              <a:buNone/>
            </a:pPr>
            <a:endParaRPr lang="en-US" b="1"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2">
            <a:lumMod val="75000"/>
            <a:alpha val="66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8686800" cy="1143000"/>
          </a:xfrm>
        </p:spPr>
        <p:txBody>
          <a:bodyPr>
            <a:normAutofit fontScale="90000"/>
          </a:bodyPr>
          <a:lstStyle/>
          <a:p>
            <a:pPr algn="l"/>
            <a:r>
              <a:rPr lang="en-US" dirty="0" smtClean="0"/>
              <a:t>7. </a:t>
            </a:r>
            <a:r>
              <a:rPr lang="en-US" u="sng" dirty="0" smtClean="0"/>
              <a:t>Lower Corporate Income Tax Increases </a:t>
            </a:r>
            <a:r>
              <a:rPr lang="en-US" dirty="0" smtClean="0"/>
              <a:t>	</a:t>
            </a:r>
            <a:r>
              <a:rPr lang="en-US" u="sng" dirty="0" smtClean="0"/>
              <a:t>Investment</a:t>
            </a:r>
            <a:r>
              <a:rPr lang="en-US" dirty="0" smtClean="0"/>
              <a:t/>
            </a:r>
            <a:br>
              <a:rPr lang="en-US" dirty="0" smtClean="0"/>
            </a:br>
            <a:endParaRPr lang="en-US" dirty="0"/>
          </a:p>
        </p:txBody>
      </p:sp>
      <p:sp>
        <p:nvSpPr>
          <p:cNvPr id="3" name="Content Placeholder 2"/>
          <p:cNvSpPr>
            <a:spLocks noGrp="1"/>
          </p:cNvSpPr>
          <p:nvPr>
            <p:ph idx="1"/>
          </p:nvPr>
        </p:nvSpPr>
        <p:spPr/>
        <p:txBody>
          <a:bodyPr>
            <a:normAutofit/>
          </a:bodyPr>
          <a:lstStyle/>
          <a:p>
            <a:pPr>
              <a:buNone/>
            </a:pPr>
            <a:endParaRPr lang="en-US" b="1" dirty="0" smtClean="0"/>
          </a:p>
          <a:p>
            <a:pPr>
              <a:buNone/>
            </a:pPr>
            <a:endParaRPr lang="en-US" b="1" dirty="0"/>
          </a:p>
        </p:txBody>
      </p:sp>
      <p:pic>
        <p:nvPicPr>
          <p:cNvPr id="4" name="Content Placeholder 3" descr="2707.jpg"/>
          <p:cNvPicPr>
            <a:picLocks noChangeAspect="1"/>
          </p:cNvPicPr>
          <p:nvPr/>
        </p:nvPicPr>
        <p:blipFill>
          <a:blip r:embed="rId2" cstate="print"/>
          <a:stretch>
            <a:fillRect/>
          </a:stretch>
        </p:blipFill>
        <p:spPr>
          <a:xfrm>
            <a:off x="1121170" y="1600200"/>
            <a:ext cx="6901660" cy="4525963"/>
          </a:xfrm>
          <a:prstGeom prst="rect">
            <a:avLst/>
          </a:prstGeom>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2">
            <a:lumMod val="75000"/>
            <a:alpha val="66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8686800" cy="1143000"/>
          </a:xfrm>
        </p:spPr>
        <p:txBody>
          <a:bodyPr>
            <a:normAutofit fontScale="90000"/>
          </a:bodyPr>
          <a:lstStyle/>
          <a:p>
            <a:pPr algn="l"/>
            <a:r>
              <a:rPr lang="en-US" dirty="0" smtClean="0"/>
              <a:t>7. </a:t>
            </a:r>
            <a:r>
              <a:rPr lang="en-US" u="sng" dirty="0" smtClean="0"/>
              <a:t>Lower Corporate Income Tax Increases </a:t>
            </a:r>
            <a:r>
              <a:rPr lang="en-US" dirty="0" smtClean="0"/>
              <a:t>	</a:t>
            </a:r>
            <a:r>
              <a:rPr lang="en-US" u="sng" dirty="0" smtClean="0"/>
              <a:t>Investment</a:t>
            </a:r>
            <a:r>
              <a:rPr lang="en-US" dirty="0" smtClean="0"/>
              <a:t/>
            </a:r>
            <a:br>
              <a:rPr lang="en-US" dirty="0" smtClean="0"/>
            </a:br>
            <a:endParaRPr lang="en-US" dirty="0"/>
          </a:p>
        </p:txBody>
      </p:sp>
      <p:sp>
        <p:nvSpPr>
          <p:cNvPr id="3" name="Content Placeholder 2"/>
          <p:cNvSpPr>
            <a:spLocks noGrp="1"/>
          </p:cNvSpPr>
          <p:nvPr>
            <p:ph idx="1"/>
          </p:nvPr>
        </p:nvSpPr>
        <p:spPr/>
        <p:txBody>
          <a:bodyPr>
            <a:normAutofit/>
          </a:bodyPr>
          <a:lstStyle/>
          <a:p>
            <a:pPr>
              <a:buNone/>
            </a:pPr>
            <a:endParaRPr lang="en-US" b="1" dirty="0" smtClean="0"/>
          </a:p>
          <a:p>
            <a:pPr>
              <a:buNone/>
            </a:pPr>
            <a:endParaRPr lang="en-US" b="1" dirty="0"/>
          </a:p>
        </p:txBody>
      </p:sp>
      <p:pic>
        <p:nvPicPr>
          <p:cNvPr id="5" name="Picture 4"/>
          <p:cNvPicPr/>
          <p:nvPr/>
        </p:nvPicPr>
        <p:blipFill>
          <a:blip r:embed="rId2" cstate="print"/>
          <a:srcRect/>
          <a:stretch>
            <a:fillRect/>
          </a:stretch>
        </p:blipFill>
        <p:spPr bwMode="auto">
          <a:xfrm>
            <a:off x="1143000" y="1524000"/>
            <a:ext cx="6858000" cy="5105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Repatriation and International Corporations</a:t>
            </a:r>
            <a:endParaRPr lang="en-US" dirty="0"/>
          </a:p>
        </p:txBody>
      </p:sp>
      <p:sp>
        <p:nvSpPr>
          <p:cNvPr id="3" name="Content Placeholder 2"/>
          <p:cNvSpPr>
            <a:spLocks noGrp="1"/>
          </p:cNvSpPr>
          <p:nvPr>
            <p:ph idx="1"/>
          </p:nvPr>
        </p:nvSpPr>
        <p:spPr/>
        <p:txBody>
          <a:bodyPr>
            <a:normAutofit fontScale="55000" lnSpcReduction="20000"/>
          </a:bodyPr>
          <a:lstStyle/>
          <a:p>
            <a:pPr>
              <a:buNone/>
            </a:pPr>
            <a:r>
              <a:rPr lang="en-US" sz="3400" dirty="0" smtClean="0"/>
              <a:t>	In 2004, the America Jobs Creation Act (AJCA) permitted U.S. corporations to repatriate income held outside of the United States at an effective tax rate of 5.25 percent instead of the top 35 percent corporate income tax rate. The purpose of this tax provision was to encourage companies to return cash assets to the United States, which proponents of the provision argued would spur increased domestic investment and U.S. jobs. In response, corporations returned $312 billion in qualified repatriation dollars to the United States and avoided an estimated $3.3 billion in tax payments</a:t>
            </a:r>
          </a:p>
          <a:p>
            <a:endParaRPr lang="en-US" sz="3400" dirty="0" smtClean="0"/>
          </a:p>
          <a:p>
            <a:pPr>
              <a:buNone/>
            </a:pPr>
            <a:r>
              <a:rPr lang="en-US" sz="3400" dirty="0" smtClean="0"/>
              <a:t>	A number of researchers have studied the impact of the reduction in the tax on repatriated	earnings that came out of the American Jobs Creation Act. In short, the studies generally conclude that the reduction in the tax rate on repatriated earnings led to a sharp increase in the level of repatriated earnings, </a:t>
            </a:r>
            <a:r>
              <a:rPr lang="en-US" sz="3400" u="sng" dirty="0" smtClean="0"/>
              <a:t>but</a:t>
            </a:r>
            <a:r>
              <a:rPr lang="en-US" sz="3400" dirty="0" smtClean="0"/>
              <a:t> that the repatriations did not increase domestic investment or employment. </a:t>
            </a:r>
            <a:r>
              <a:rPr lang="en-US" sz="3400" b="1" dirty="0" smtClean="0"/>
              <a:t>They further conclude that much of the repatriations were</a:t>
            </a:r>
            <a:r>
              <a:rPr lang="en-US" sz="3400" dirty="0" smtClean="0"/>
              <a:t> </a:t>
            </a:r>
            <a:r>
              <a:rPr lang="en-US" sz="3400" b="1" dirty="0" smtClean="0"/>
              <a:t>returned to shareholders through stock repurchases</a:t>
            </a:r>
            <a:r>
              <a:rPr lang="en-US" sz="3400" dirty="0" smtClean="0"/>
              <a:t>.”</a:t>
            </a:r>
          </a:p>
          <a:p>
            <a:pPr lvl="2"/>
            <a:r>
              <a:rPr lang="en-US" dirty="0" smtClean="0"/>
              <a:t>Repatriating Offshore Funds: 2004 Tax Windfall for Select Multinationals (Senate </a:t>
            </a:r>
            <a:r>
              <a:rPr lang="en-US" dirty="0" err="1" smtClean="0"/>
              <a:t>Subcomittee</a:t>
            </a:r>
            <a:r>
              <a:rPr lang="en-US" dirty="0" smtClean="0"/>
              <a:t> on Investigations)</a:t>
            </a:r>
            <a:endParaRPr lang="en-US" dirty="0"/>
          </a:p>
        </p:txBody>
      </p:sp>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2">
            <a:lumMod val="75000"/>
            <a:alpha val="66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8686800" cy="1143000"/>
          </a:xfrm>
        </p:spPr>
        <p:txBody>
          <a:bodyPr>
            <a:normAutofit fontScale="90000"/>
          </a:bodyPr>
          <a:lstStyle/>
          <a:p>
            <a:pPr algn="l"/>
            <a:r>
              <a:rPr lang="en-US" b="1" u="sng" dirty="0" smtClean="0"/>
              <a:t>In Conclusion…</a:t>
            </a:r>
            <a:r>
              <a:rPr lang="en-US" dirty="0" smtClean="0"/>
              <a:t/>
            </a:r>
            <a:br>
              <a:rPr lang="en-US" dirty="0" smtClean="0"/>
            </a:br>
            <a:endParaRPr lang="en-US" dirty="0"/>
          </a:p>
        </p:txBody>
      </p:sp>
      <p:sp>
        <p:nvSpPr>
          <p:cNvPr id="3" name="Content Placeholder 2"/>
          <p:cNvSpPr>
            <a:spLocks noGrp="1"/>
          </p:cNvSpPr>
          <p:nvPr>
            <p:ph idx="1"/>
          </p:nvPr>
        </p:nvSpPr>
        <p:spPr/>
        <p:txBody>
          <a:bodyPr>
            <a:normAutofit/>
          </a:bodyPr>
          <a:lstStyle/>
          <a:p>
            <a:pPr>
              <a:buNone/>
            </a:pPr>
            <a:r>
              <a:rPr lang="en-US" b="1" dirty="0" smtClean="0"/>
              <a:t>Please, please, please…</a:t>
            </a:r>
          </a:p>
          <a:p>
            <a:pPr lvl="1">
              <a:buFont typeface="Wingdings" pitchFamily="2" charset="2"/>
              <a:buChar char="Ø"/>
            </a:pPr>
            <a:r>
              <a:rPr lang="en-US" b="1" dirty="0" smtClean="0"/>
              <a:t>	Read your news</a:t>
            </a:r>
          </a:p>
          <a:p>
            <a:pPr>
              <a:buFont typeface="Wingdings" pitchFamily="2" charset="2"/>
              <a:buChar char="Ø"/>
            </a:pPr>
            <a:endParaRPr lang="en-US" sz="1000" b="1" dirty="0" smtClean="0"/>
          </a:p>
          <a:p>
            <a:pPr lvl="1">
              <a:buFont typeface="Wingdings" pitchFamily="2" charset="2"/>
              <a:buChar char="Ø"/>
            </a:pPr>
            <a:r>
              <a:rPr lang="en-US" b="1" dirty="0" smtClean="0"/>
              <a:t>	Don’t believe the hype</a:t>
            </a:r>
          </a:p>
          <a:p>
            <a:pPr>
              <a:buFont typeface="Wingdings" pitchFamily="2" charset="2"/>
              <a:buChar char="Ø"/>
            </a:pPr>
            <a:endParaRPr lang="en-US" sz="1000" b="1" dirty="0" smtClean="0"/>
          </a:p>
          <a:p>
            <a:pPr lvl="1">
              <a:buFont typeface="Wingdings" pitchFamily="2" charset="2"/>
              <a:buChar char="Ø"/>
            </a:pPr>
            <a:r>
              <a:rPr lang="en-US" b="1" dirty="0" smtClean="0"/>
              <a:t>	Think about what you believe, why you believe 	it, and look up the truth in data</a:t>
            </a:r>
          </a:p>
          <a:p>
            <a:pPr>
              <a:buNone/>
            </a:pPr>
            <a:endParaRPr lang="en-US" b="1" dirty="0" smtClean="0"/>
          </a:p>
          <a:p>
            <a:pPr>
              <a:buNone/>
            </a:pPr>
            <a:r>
              <a:rPr lang="en-US" b="1" dirty="0" smtClean="0"/>
              <a:t>THANKS FOR COMING!!!  </a:t>
            </a:r>
            <a:endParaRPr lang="en-US" b="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lumMod val="75000"/>
            <a:alpha val="66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1. </a:t>
            </a:r>
            <a:r>
              <a:rPr lang="en-US" u="sng" dirty="0" smtClean="0"/>
              <a:t>Public Employees </a:t>
            </a:r>
            <a:r>
              <a:rPr lang="en-US" u="sng" dirty="0" smtClean="0"/>
              <a:t>Are Overpaid  </a:t>
            </a:r>
            <a:endParaRPr lang="en-US" u="sng" dirty="0"/>
          </a:p>
        </p:txBody>
      </p:sp>
      <p:sp>
        <p:nvSpPr>
          <p:cNvPr id="3" name="Content Placeholder 2"/>
          <p:cNvSpPr>
            <a:spLocks noGrp="1"/>
          </p:cNvSpPr>
          <p:nvPr>
            <p:ph idx="1"/>
          </p:nvPr>
        </p:nvSpPr>
        <p:spPr/>
        <p:txBody>
          <a:bodyPr>
            <a:normAutofit/>
          </a:bodyPr>
          <a:lstStyle/>
          <a:p>
            <a:pPr>
              <a:buNone/>
            </a:pPr>
            <a:r>
              <a:rPr lang="en-US" u="sng" dirty="0" smtClean="0"/>
              <a:t>WHY???</a:t>
            </a:r>
            <a:endParaRPr lang="en-US" sz="1050" u="sng" dirty="0" smtClean="0"/>
          </a:p>
          <a:p>
            <a:pPr>
              <a:buNone/>
            </a:pPr>
            <a:r>
              <a:rPr lang="en-US" sz="1050" dirty="0" smtClean="0"/>
              <a:t>	</a:t>
            </a:r>
          </a:p>
          <a:p>
            <a:pPr>
              <a:buNone/>
            </a:pPr>
            <a:r>
              <a:rPr lang="en-US" dirty="0"/>
              <a:t>	“</a:t>
            </a:r>
            <a:r>
              <a:rPr lang="en-US" b="1" dirty="0"/>
              <a:t>59%</a:t>
            </a:r>
            <a:r>
              <a:rPr lang="en-US" dirty="0"/>
              <a:t> of full-time Wisconsin public sector workers hold at least a four-year college degree, compared with </a:t>
            </a:r>
            <a:r>
              <a:rPr lang="en-US" b="1" dirty="0"/>
              <a:t>30%</a:t>
            </a:r>
            <a:r>
              <a:rPr lang="en-US" dirty="0"/>
              <a:t> of full-time private sector workers.”</a:t>
            </a:r>
          </a:p>
          <a:p>
            <a:pPr>
              <a:buNone/>
            </a:pP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lumMod val="75000"/>
            <a:alpha val="66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t>2.  </a:t>
            </a:r>
            <a:r>
              <a:rPr lang="en-US" u="sng" dirty="0" smtClean="0"/>
              <a:t>Everything We Buy is Made in China</a:t>
            </a:r>
            <a:endParaRPr lang="en-US" u="sng" dirty="0"/>
          </a:p>
        </p:txBody>
      </p:sp>
      <p:sp>
        <p:nvSpPr>
          <p:cNvPr id="5" name="Content Placeholder 4"/>
          <p:cNvSpPr>
            <a:spLocks noGrp="1"/>
          </p:cNvSpPr>
          <p:nvPr>
            <p:ph idx="1"/>
          </p:nvPr>
        </p:nvSpPr>
        <p:spPr>
          <a:xfrm>
            <a:off x="457200" y="1447800"/>
            <a:ext cx="8229600" cy="4678363"/>
          </a:xfrm>
        </p:spPr>
        <p:txBody>
          <a:bodyPr>
            <a:normAutofit/>
          </a:bodyPr>
          <a:lstStyle/>
          <a:p>
            <a:endParaRPr lang="en-US" sz="1600"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lumMod val="75000"/>
            <a:alpha val="66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t>2.  </a:t>
            </a:r>
            <a:r>
              <a:rPr lang="en-US" u="sng" dirty="0" smtClean="0"/>
              <a:t>Everything We Buy is Made in China</a:t>
            </a:r>
            <a:endParaRPr lang="en-US" u="sng" dirty="0"/>
          </a:p>
        </p:txBody>
      </p:sp>
      <p:sp>
        <p:nvSpPr>
          <p:cNvPr id="5" name="Content Placeholder 4"/>
          <p:cNvSpPr>
            <a:spLocks noGrp="1"/>
          </p:cNvSpPr>
          <p:nvPr>
            <p:ph idx="1"/>
          </p:nvPr>
        </p:nvSpPr>
        <p:spPr>
          <a:xfrm>
            <a:off x="457200" y="1447800"/>
            <a:ext cx="8229600" cy="4678363"/>
          </a:xfrm>
        </p:spPr>
        <p:txBody>
          <a:bodyPr>
            <a:normAutofit/>
          </a:bodyPr>
          <a:lstStyle/>
          <a:p>
            <a:pPr>
              <a:buNone/>
            </a:pPr>
            <a:r>
              <a:rPr lang="en-US" dirty="0" smtClean="0"/>
              <a:t>	</a:t>
            </a:r>
            <a:r>
              <a:rPr lang="en-US" u="sng" dirty="0" smtClean="0"/>
              <a:t>IN FACT…</a:t>
            </a:r>
          </a:p>
          <a:p>
            <a:pPr>
              <a:buNone/>
            </a:pPr>
            <a:r>
              <a:rPr lang="en-US" dirty="0" smtClean="0"/>
              <a:t>	Goods and services from China accounted for only </a:t>
            </a:r>
            <a:r>
              <a:rPr lang="en-US" dirty="0" smtClean="0">
                <a:solidFill>
                  <a:srgbClr val="FF0000"/>
                </a:solidFill>
              </a:rPr>
              <a:t>2.7% </a:t>
            </a:r>
            <a:r>
              <a:rPr lang="en-US" dirty="0" smtClean="0"/>
              <a:t>of U.S. personal consumption expenditures in 2010. 	</a:t>
            </a:r>
            <a:r>
              <a:rPr lang="en-US" sz="1600" dirty="0" smtClean="0"/>
              <a:t>(http://www.frbsf.org/publications/economics/letter/2011/el2011-	25.html?utm_source=home)</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lumMod val="75000"/>
            <a:alpha val="66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t>2.  </a:t>
            </a:r>
            <a:r>
              <a:rPr lang="en-US" u="sng" dirty="0" smtClean="0"/>
              <a:t>Everything We Buy is Made in China</a:t>
            </a:r>
            <a:endParaRPr lang="en-US" u="sng" dirty="0"/>
          </a:p>
        </p:txBody>
      </p:sp>
      <p:sp>
        <p:nvSpPr>
          <p:cNvPr id="5" name="Content Placeholder 4"/>
          <p:cNvSpPr>
            <a:spLocks noGrp="1"/>
          </p:cNvSpPr>
          <p:nvPr>
            <p:ph idx="1"/>
          </p:nvPr>
        </p:nvSpPr>
        <p:spPr>
          <a:xfrm>
            <a:off x="457200" y="1447800"/>
            <a:ext cx="8229600" cy="4678363"/>
          </a:xfrm>
        </p:spPr>
        <p:txBody>
          <a:bodyPr>
            <a:normAutofit/>
          </a:bodyPr>
          <a:lstStyle/>
          <a:p>
            <a:pPr>
              <a:buNone/>
            </a:pPr>
            <a:r>
              <a:rPr lang="en-US" dirty="0" smtClean="0"/>
              <a:t>	</a:t>
            </a:r>
            <a:r>
              <a:rPr lang="en-US" u="sng" dirty="0" smtClean="0"/>
              <a:t>WHY???</a:t>
            </a:r>
            <a:r>
              <a:rPr lang="en-US" dirty="0"/>
              <a:t>	</a:t>
            </a:r>
            <a:endParaRPr lang="en-US" dirty="0" smtClean="0"/>
          </a:p>
          <a:p>
            <a:pPr>
              <a:buNone/>
            </a:pPr>
            <a:r>
              <a:rPr lang="en-US" dirty="0" smtClean="0"/>
              <a:t>	Chinese imported goods consist mainly of furniture and household equipment; other durables; and clothing and shoes. </a:t>
            </a:r>
          </a:p>
          <a:p>
            <a:pPr>
              <a:buNone/>
            </a:pPr>
            <a:r>
              <a:rPr lang="en-US" dirty="0" smtClean="0"/>
              <a:t>	</a:t>
            </a:r>
          </a:p>
          <a:p>
            <a:pPr>
              <a:buNone/>
            </a:pPr>
            <a:r>
              <a:rPr lang="en-US" dirty="0" smtClean="0"/>
              <a:t>	In the clothing and shoes category, </a:t>
            </a:r>
            <a:r>
              <a:rPr lang="en-US" dirty="0" smtClean="0">
                <a:solidFill>
                  <a:srgbClr val="FF0000"/>
                </a:solidFill>
              </a:rPr>
              <a:t>35.6%</a:t>
            </a:r>
            <a:r>
              <a:rPr lang="en-US" dirty="0" smtClean="0"/>
              <a:t> of U.S. consumer purchases in 2010 was of items with the “Made in China” label. </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lumMod val="75000"/>
            <a:alpha val="66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t>2.  </a:t>
            </a:r>
            <a:r>
              <a:rPr lang="en-US" u="sng" dirty="0" smtClean="0"/>
              <a:t>Everything We Buy is Made in China</a:t>
            </a:r>
            <a:endParaRPr lang="en-US" u="sng" dirty="0"/>
          </a:p>
        </p:txBody>
      </p:sp>
      <p:pic>
        <p:nvPicPr>
          <p:cNvPr id="1027" name="Picture 3">
            <a:hlinkClick r:id="rId2"/>
          </p:cNvPr>
          <p:cNvPicPr>
            <a:picLocks noGrp="1" noChangeAspect="1" noChangeArrowheads="1"/>
          </p:cNvPicPr>
          <p:nvPr>
            <p:ph idx="1"/>
          </p:nvPr>
        </p:nvPicPr>
        <p:blipFill>
          <a:blip r:embed="rId3" cstate="print"/>
          <a:srcRect/>
          <a:stretch>
            <a:fillRect/>
          </a:stretch>
        </p:blipFill>
        <p:spPr bwMode="auto">
          <a:xfrm>
            <a:off x="1143000" y="1284786"/>
            <a:ext cx="6803771" cy="511601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639</TotalTime>
  <Words>382</Words>
  <Application>Microsoft Office PowerPoint</Application>
  <PresentationFormat>On-screen Show (4:3)</PresentationFormat>
  <Paragraphs>181</Paragraphs>
  <Slides>46</Slides>
  <Notes>5</Notes>
  <HiddenSlides>4</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Office Theme</vt:lpstr>
      <vt:lpstr>Common Misconceptions</vt:lpstr>
      <vt:lpstr>1.  Public Employees Are Overpaid  </vt:lpstr>
      <vt:lpstr>1.  Public Employees Are Overpaid  </vt:lpstr>
      <vt:lpstr>1. Public Employees Are Overpaid  </vt:lpstr>
      <vt:lpstr>1. Public Employees Are Overpaid  </vt:lpstr>
      <vt:lpstr>2.  Everything We Buy is Made in China</vt:lpstr>
      <vt:lpstr>2.  Everything We Buy is Made in China</vt:lpstr>
      <vt:lpstr>2.  Everything We Buy is Made in China</vt:lpstr>
      <vt:lpstr>2.  Everything We Buy is Made in China</vt:lpstr>
      <vt:lpstr>Imports as % of GDP</vt:lpstr>
      <vt:lpstr>Net Trade as % of GDP</vt:lpstr>
      <vt:lpstr>3.  China Owns Most US Debt</vt:lpstr>
      <vt:lpstr>3.  China Owns Most US Debt</vt:lpstr>
      <vt:lpstr>3.  China Owns Most US Debt</vt:lpstr>
      <vt:lpstr>3.  China Owns Most US Debt</vt:lpstr>
      <vt:lpstr>3.  China Owns Most US Debt</vt:lpstr>
      <vt:lpstr>4.  Obama Caused the Debt</vt:lpstr>
      <vt:lpstr>4. Obama Caused the Debt</vt:lpstr>
      <vt:lpstr>4.  Source of Debt?</vt:lpstr>
      <vt:lpstr>4.  Source of Debt?</vt:lpstr>
      <vt:lpstr>4.  Source of Debt?</vt:lpstr>
      <vt:lpstr>4.  Source of Debt?</vt:lpstr>
      <vt:lpstr>4a.  Government Spending Increased? </vt:lpstr>
      <vt:lpstr>4b.  Tax Revenues Have Fallen?</vt:lpstr>
      <vt:lpstr>4b.  Tax Revenues Have Fallen!!!</vt:lpstr>
      <vt:lpstr>4b.  Tax Revenues Have Fallen!!!</vt:lpstr>
      <vt:lpstr>4b.  Tax Revenues Have Fallen</vt:lpstr>
      <vt:lpstr>4b.  Tax Revenues Have Fallen</vt:lpstr>
      <vt:lpstr>5.  Debt Accumulated By Political Party</vt:lpstr>
      <vt:lpstr>5.  Debt Accumulated By Political Party</vt:lpstr>
      <vt:lpstr>5. Debt Accumulated By Political Party</vt:lpstr>
      <vt:lpstr>5. Debt Accumulated By Political Party</vt:lpstr>
      <vt:lpstr>5.  Debt  By Political Party</vt:lpstr>
      <vt:lpstr>6.  TARP = BANK BAILOUT </vt:lpstr>
      <vt:lpstr>6.  TARP = BANK BAILOUT </vt:lpstr>
      <vt:lpstr>6.  TARP = BANK BAILOUT </vt:lpstr>
      <vt:lpstr>6.  TARP = BANK BAILOUT </vt:lpstr>
      <vt:lpstr>7.  Lowering Corporate Income Taxes    Creates Jobs</vt:lpstr>
      <vt:lpstr>7.  Lowering Corporate Income Taxes    Creates Jobs</vt:lpstr>
      <vt:lpstr>7.  Lowering Corporate Income Taxes    Creates Jobs </vt:lpstr>
      <vt:lpstr>7.  Lower Corporate Income Taxes    Creates Jobs</vt:lpstr>
      <vt:lpstr>7. Lower Corporate Income Tax Increases  Investment </vt:lpstr>
      <vt:lpstr>7. Lower Corporate Income Tax Increases  Investment </vt:lpstr>
      <vt:lpstr>7. Lower Corporate Income Tax Increases  Investment </vt:lpstr>
      <vt:lpstr>Repatriation and International Corporations</vt:lpstr>
      <vt:lpstr>In Conclusion… </vt:lpstr>
    </vt:vector>
  </TitlesOfParts>
  <Company>Palomar College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Common Misconceptions</dc:title>
  <dc:creator>Information Services</dc:creator>
  <cp:lastModifiedBy>isimage</cp:lastModifiedBy>
  <cp:revision>78</cp:revision>
  <dcterms:created xsi:type="dcterms:W3CDTF">2011-10-17T23:59:23Z</dcterms:created>
  <dcterms:modified xsi:type="dcterms:W3CDTF">2011-10-19T19:13:24Z</dcterms:modified>
</cp:coreProperties>
</file>