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8" r:id="rId1"/>
  </p:sldMasterIdLst>
  <p:sldIdLst>
    <p:sldId id="257" r:id="rId2"/>
    <p:sldId id="258" r:id="rId3"/>
    <p:sldId id="259" r:id="rId4"/>
    <p:sldId id="256"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8" d="100"/>
          <a:sy n="118" d="100"/>
        </p:scale>
        <p:origin x="-14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99F8EE-0299-6A45-AD06-116B9BBFC10E}" type="datetimeFigureOut">
              <a:rPr lang="en-US" smtClean="0"/>
              <a:t>10/7/08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9F8EE-0299-6A45-AD06-116B9BBFC10E}" type="datetimeFigureOut">
              <a:rPr lang="en-US" smtClean="0"/>
              <a:t>10/7/08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9F8EE-0299-6A45-AD06-116B9BBFC10E}" type="datetimeFigureOut">
              <a:rPr lang="en-US" smtClean="0"/>
              <a:t>10/7/08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9F8EE-0299-6A45-AD06-116B9BBFC10E}" type="datetimeFigureOut">
              <a:rPr lang="en-US" smtClean="0"/>
              <a:t>10/7/08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99F8EE-0299-6A45-AD06-116B9BBFC10E}" type="datetimeFigureOut">
              <a:rPr lang="en-US" smtClean="0"/>
              <a:t>10/7/08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9F8EE-0299-6A45-AD06-116B9BBFC10E}" type="datetimeFigureOut">
              <a:rPr lang="en-US" smtClean="0"/>
              <a:t>10/7/08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99F8EE-0299-6A45-AD06-116B9BBFC10E}" type="datetimeFigureOut">
              <a:rPr lang="en-US" smtClean="0"/>
              <a:t>10/7/08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99F8EE-0299-6A45-AD06-116B9BBFC10E}" type="datetimeFigureOut">
              <a:rPr lang="en-US" smtClean="0"/>
              <a:t>10/7/08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9F8EE-0299-6A45-AD06-116B9BBFC10E}" type="datetimeFigureOut">
              <a:rPr lang="en-US" smtClean="0"/>
              <a:t>10/7/08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9F8EE-0299-6A45-AD06-116B9BBFC10E}" type="datetimeFigureOut">
              <a:rPr lang="en-US" smtClean="0"/>
              <a:t>10/7/08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4A512-35E2-514F-81E8-C51A4B56B4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99F8EE-0299-6A45-AD06-116B9BBFC10E}" type="datetimeFigureOut">
              <a:rPr lang="en-US" smtClean="0"/>
              <a:t>10/7/08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A4A512-35E2-514F-81E8-C51A4B56B43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99F8EE-0299-6A45-AD06-116B9BBFC10E}" type="datetimeFigureOut">
              <a:rPr lang="en-US" smtClean="0"/>
              <a:t>10/7/08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A4A512-35E2-514F-81E8-C51A4B56B43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What is the difference?</a:t>
            </a:r>
            <a:endParaRPr lang="en-US" dirty="0"/>
          </a:p>
        </p:txBody>
      </p:sp>
      <p:sp>
        <p:nvSpPr>
          <p:cNvPr id="10" name="Vertical Text Placeholder 9"/>
          <p:cNvSpPr>
            <a:spLocks noGrp="1"/>
          </p:cNvSpPr>
          <p:nvPr>
            <p:ph type="body" orient="vert" idx="1"/>
          </p:nvPr>
        </p:nvSpPr>
        <p:spPr/>
        <p:txBody>
          <a:bodyPr vert="horz" anchor="t">
            <a:normAutofit lnSpcReduction="10000"/>
          </a:bodyPr>
          <a:lstStyle/>
          <a:p>
            <a:r>
              <a:rPr lang="en-US" u="sng" dirty="0" smtClean="0"/>
              <a:t>FEAR </a:t>
            </a:r>
            <a:r>
              <a:rPr lang="en-US" dirty="0" smtClean="0"/>
              <a:t>– is directed toward some external person, situation, or object like meeting a deadline, exam, etc.</a:t>
            </a:r>
          </a:p>
          <a:p>
            <a:r>
              <a:rPr lang="en-US" u="sng" dirty="0" smtClean="0"/>
              <a:t>Anxiety </a:t>
            </a:r>
            <a:r>
              <a:rPr lang="en-US" dirty="0" smtClean="0"/>
              <a:t>– an internal response to a vague, unrecognized danger like you feel something bad will happen or you might lose control of a situation.</a:t>
            </a:r>
          </a:p>
          <a:p>
            <a:r>
              <a:rPr lang="en-US" u="sng" dirty="0" smtClean="0"/>
              <a:t>Situational Anxiety </a:t>
            </a:r>
            <a:r>
              <a:rPr lang="en-US" dirty="0" smtClean="0"/>
              <a:t>– is anxiety that is unrealistic like driving on the freeways, seeing the doctor, etc.</a:t>
            </a:r>
          </a:p>
          <a:p>
            <a:r>
              <a:rPr lang="en-US" u="sng" dirty="0" smtClean="0"/>
              <a:t>Anxiety Disorder </a:t>
            </a:r>
            <a:r>
              <a:rPr lang="en-US" dirty="0" smtClean="0"/>
              <a:t>– intense anxiety that lasts longer than normal e.g. months later after the danger is gone</a:t>
            </a:r>
          </a:p>
          <a:p>
            <a:r>
              <a:rPr lang="en-US" u="sng" dirty="0" smtClean="0"/>
              <a:t>Phobia</a:t>
            </a:r>
            <a:r>
              <a:rPr lang="en-US" dirty="0" smtClean="0"/>
              <a:t> – when person avoids the perceived danger like not driving on the freeway or seeing the doctor.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Behaviorally</a:t>
            </a:r>
            <a:endParaRPr lang="en-US" sz="6600" dirty="0"/>
          </a:p>
        </p:txBody>
      </p:sp>
      <p:sp>
        <p:nvSpPr>
          <p:cNvPr id="3" name="Vertical Text Placeholder 2"/>
          <p:cNvSpPr>
            <a:spLocks noGrp="1"/>
          </p:cNvSpPr>
          <p:nvPr>
            <p:ph type="body" orient="vert" idx="1"/>
          </p:nvPr>
        </p:nvSpPr>
        <p:spPr/>
        <p:txBody>
          <a:bodyPr vert="horz">
            <a:normAutofit fontScale="92500" lnSpcReduction="10000"/>
          </a:bodyPr>
          <a:lstStyle/>
          <a:p>
            <a:r>
              <a:rPr lang="en-US" dirty="0" smtClean="0">
                <a:latin typeface="+mj-lt"/>
                <a:cs typeface="Constantia (Body)"/>
              </a:rPr>
              <a:t>Instead of resisting the fear/anxiety, observe, embrace, and confront it.  Examples include:</a:t>
            </a:r>
          </a:p>
          <a:p>
            <a:r>
              <a:rPr lang="en-US" dirty="0" smtClean="0">
                <a:latin typeface="+mj-lt"/>
                <a:cs typeface="Constantia (Body)"/>
              </a:rPr>
              <a:t>Exposure Therapy:  Confronting the phobia or feared object/event slowly over time.</a:t>
            </a:r>
          </a:p>
          <a:p>
            <a:r>
              <a:rPr lang="en-US" dirty="0" smtClean="0">
                <a:latin typeface="+mj-lt"/>
                <a:cs typeface="Constantia (Body)"/>
              </a:rPr>
              <a:t>Release Technique:  Bring the fear to your chest and stomach area and say “yes” to it as you release it out of your stomach and chest area.  Ask is it there because you fear you won’t have security, control, or approval.</a:t>
            </a:r>
          </a:p>
          <a:p>
            <a:r>
              <a:rPr lang="en-US" dirty="0" smtClean="0">
                <a:latin typeface="+mj-lt"/>
                <a:cs typeface="Constantia (Body)"/>
              </a:rPr>
              <a:t>Distraction Techniques:  Immerse your life in a fun hobby.  For panic attacks, breathe into a paper bag or splash your face with cold water, count backward from 100, or dance around to confuse your thoughts, but don’t stay still.</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Cognitively</a:t>
            </a:r>
            <a:endParaRPr lang="en-US" sz="6600" dirty="0"/>
          </a:p>
        </p:txBody>
      </p:sp>
      <p:sp>
        <p:nvSpPr>
          <p:cNvPr id="3" name="Vertical Text Placeholder 2"/>
          <p:cNvSpPr>
            <a:spLocks noGrp="1"/>
          </p:cNvSpPr>
          <p:nvPr>
            <p:ph type="body" orient="vert" idx="1"/>
          </p:nvPr>
        </p:nvSpPr>
        <p:spPr/>
        <p:txBody>
          <a:bodyPr vert="horz"/>
          <a:lstStyle/>
          <a:p>
            <a:r>
              <a:rPr lang="en-US" dirty="0" smtClean="0">
                <a:latin typeface="+mj-lt"/>
              </a:rPr>
              <a:t>Use self-talk to combat “what-if” thinking.</a:t>
            </a:r>
          </a:p>
          <a:p>
            <a:r>
              <a:rPr lang="en-US" dirty="0" smtClean="0">
                <a:latin typeface="+mj-lt"/>
              </a:rPr>
              <a:t>Use the judgment and perspective techniques from the book in chapters 2 and 7.</a:t>
            </a:r>
          </a:p>
          <a:p>
            <a:r>
              <a:rPr lang="en-US" dirty="0" smtClean="0">
                <a:latin typeface="+mj-lt"/>
              </a:rPr>
              <a:t>Use the Sedona Method:  Ask yourself</a:t>
            </a:r>
          </a:p>
          <a:p>
            <a:pPr marL="514350" indent="-514350">
              <a:buFont typeface="+mj-lt"/>
              <a:buAutoNum type="arabicPeriod"/>
            </a:pPr>
            <a:r>
              <a:rPr lang="en-US" dirty="0" smtClean="0">
                <a:latin typeface="+mj-lt"/>
              </a:rPr>
              <a:t>Would I be willing to hold onto this forever?</a:t>
            </a:r>
          </a:p>
          <a:p>
            <a:pPr marL="514350" indent="-514350">
              <a:buFont typeface="+mj-lt"/>
              <a:buAutoNum type="arabicPeriod"/>
            </a:pPr>
            <a:r>
              <a:rPr lang="en-US" dirty="0" smtClean="0">
                <a:latin typeface="+mj-lt"/>
              </a:rPr>
              <a:t>Could I let this go?</a:t>
            </a:r>
          </a:p>
          <a:p>
            <a:pPr marL="514350" indent="-514350">
              <a:buFont typeface="+mj-lt"/>
              <a:buAutoNum type="arabicPeriod"/>
            </a:pPr>
            <a:r>
              <a:rPr lang="en-US" dirty="0" smtClean="0">
                <a:latin typeface="+mj-lt"/>
              </a:rPr>
              <a:t>Would I allow myself to let this go?</a:t>
            </a:r>
          </a:p>
          <a:p>
            <a:pPr marL="514350" indent="-514350">
              <a:buFont typeface="+mj-lt"/>
              <a:buAutoNum type="arabicPeriod"/>
            </a:pPr>
            <a:r>
              <a:rPr lang="en-US" dirty="0" smtClean="0">
                <a:latin typeface="+mj-lt"/>
              </a:rPr>
              <a:t>When?   (Until you get a yes)</a:t>
            </a:r>
            <a:endParaRPr lang="en-US"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Socially</a:t>
            </a:r>
            <a:endParaRPr lang="en-US" sz="6600" dirty="0"/>
          </a:p>
        </p:txBody>
      </p:sp>
      <p:sp>
        <p:nvSpPr>
          <p:cNvPr id="3" name="Vertical Text Placeholder 2"/>
          <p:cNvSpPr>
            <a:spLocks noGrp="1"/>
          </p:cNvSpPr>
          <p:nvPr>
            <p:ph type="body" orient="vert" idx="1"/>
          </p:nvPr>
        </p:nvSpPr>
        <p:spPr/>
        <p:txBody>
          <a:bodyPr vert="horz"/>
          <a:lstStyle/>
          <a:p>
            <a:r>
              <a:rPr lang="en-US" sz="3200" dirty="0" smtClean="0"/>
              <a:t>Be able to set limits and boundaries with others.</a:t>
            </a:r>
          </a:p>
          <a:p>
            <a:r>
              <a:rPr lang="en-US" sz="3200" dirty="0" smtClean="0"/>
              <a:t>Say no when you mean it and don’t let others pressure you.</a:t>
            </a:r>
          </a:p>
          <a:p>
            <a:r>
              <a:rPr lang="en-US" sz="3200" dirty="0" smtClean="0"/>
              <a:t>Stand up for your rights and be assertive</a:t>
            </a:r>
          </a:p>
          <a:p>
            <a:r>
              <a:rPr lang="en-US" sz="3200" dirty="0" smtClean="0"/>
              <a:t>Get support from others</a:t>
            </a:r>
          </a:p>
          <a:p>
            <a:r>
              <a:rPr lang="en-US" sz="3200" dirty="0" smtClean="0"/>
              <a:t>Don’t talk about your condition too often or it will get worse.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Spiritually</a:t>
            </a:r>
            <a:endParaRPr lang="en-US" sz="6600" dirty="0"/>
          </a:p>
        </p:txBody>
      </p:sp>
      <p:sp>
        <p:nvSpPr>
          <p:cNvPr id="3" name="Vertical Text Placeholder 2"/>
          <p:cNvSpPr>
            <a:spLocks noGrp="1"/>
          </p:cNvSpPr>
          <p:nvPr>
            <p:ph type="body" orient="vert" idx="1"/>
          </p:nvPr>
        </p:nvSpPr>
        <p:spPr/>
        <p:txBody>
          <a:bodyPr vert="horz">
            <a:normAutofit/>
          </a:bodyPr>
          <a:lstStyle/>
          <a:p>
            <a:r>
              <a:rPr lang="en-US" sz="2800" dirty="0" smtClean="0"/>
              <a:t>Find a broad purpose in your life that provides true meaning and purpose.</a:t>
            </a:r>
          </a:p>
          <a:p>
            <a:r>
              <a:rPr lang="en-US" sz="2800" dirty="0" smtClean="0"/>
              <a:t>Anxiety could be a message to you to push you to explore an untapped potential in your self.</a:t>
            </a:r>
          </a:p>
          <a:p>
            <a:r>
              <a:rPr lang="en-US" sz="2800" dirty="0" smtClean="0"/>
              <a:t>Use meditation or prayer.</a:t>
            </a:r>
          </a:p>
          <a:p>
            <a:r>
              <a:rPr lang="en-US" sz="2800" dirty="0" smtClean="0"/>
              <a:t>Use Visualization</a:t>
            </a:r>
          </a:p>
          <a:p>
            <a:r>
              <a:rPr lang="en-US" sz="2800" dirty="0" smtClean="0"/>
              <a:t>Use the “Heart” exercises from Chapter Two.</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Healing the Whole Self</a:t>
            </a:r>
            <a:endParaRPr lang="en-US" dirty="0"/>
          </a:p>
        </p:txBody>
      </p:sp>
      <p:sp>
        <p:nvSpPr>
          <p:cNvPr id="3" name="Vertical Text Placeholder 2"/>
          <p:cNvSpPr>
            <a:spLocks noGrp="1"/>
          </p:cNvSpPr>
          <p:nvPr>
            <p:ph type="body" orient="vert" idx="1"/>
          </p:nvPr>
        </p:nvSpPr>
        <p:spPr/>
        <p:txBody>
          <a:bodyPr vert="horz">
            <a:noAutofit/>
          </a:bodyPr>
          <a:lstStyle/>
          <a:p>
            <a:r>
              <a:rPr lang="en-US" sz="2800" dirty="0" smtClean="0"/>
              <a:t>Low self-esteem from childhood are issues to address.</a:t>
            </a:r>
          </a:p>
          <a:p>
            <a:r>
              <a:rPr lang="en-US" sz="2800" dirty="0" smtClean="0"/>
              <a:t>Issues include:  insecurity, shame, guilt, inadequacy, abandonment, control, etc.</a:t>
            </a:r>
          </a:p>
          <a:p>
            <a:r>
              <a:rPr lang="en-US" sz="2800" dirty="0" smtClean="0"/>
              <a:t>Heal the little boy or girl inside you using the 5- Step </a:t>
            </a:r>
            <a:r>
              <a:rPr lang="en-US" sz="2800" dirty="0" smtClean="0"/>
              <a:t>F</a:t>
            </a:r>
            <a:r>
              <a:rPr lang="en-US" sz="2800" dirty="0" smtClean="0"/>
              <a:t>ear </a:t>
            </a:r>
            <a:r>
              <a:rPr lang="en-US" sz="2800" dirty="0" smtClean="0"/>
              <a:t>B</a:t>
            </a:r>
            <a:r>
              <a:rPr lang="en-US" sz="2800" dirty="0" smtClean="0"/>
              <a:t>uster and methods from Chapter Four.</a:t>
            </a:r>
          </a:p>
          <a:p>
            <a:r>
              <a:rPr lang="en-US" sz="2800" dirty="0" smtClean="0"/>
              <a:t>The child within is responsible for a large part of the anxiety one feels into adulthood.  Communicate with him or her through writing, talking, EFT, etc.</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Medication and Herbs</a:t>
            </a:r>
            <a:endParaRPr lang="en-US" sz="6600" dirty="0"/>
          </a:p>
        </p:txBody>
      </p:sp>
      <p:sp>
        <p:nvSpPr>
          <p:cNvPr id="3" name="Vertical Text Placeholder 2"/>
          <p:cNvSpPr>
            <a:spLocks noGrp="1"/>
          </p:cNvSpPr>
          <p:nvPr>
            <p:ph type="body" orient="vert" idx="1"/>
          </p:nvPr>
        </p:nvSpPr>
        <p:spPr/>
        <p:txBody>
          <a:bodyPr vert="horz">
            <a:normAutofit fontScale="92500"/>
          </a:bodyPr>
          <a:lstStyle/>
          <a:p>
            <a:r>
              <a:rPr lang="en-US" u="sng" dirty="0" smtClean="0">
                <a:latin typeface="+mj-lt"/>
                <a:cs typeface="Constantia (Body)"/>
              </a:rPr>
              <a:t>Anti-Anxiety Drugs </a:t>
            </a:r>
            <a:r>
              <a:rPr lang="en-US" dirty="0" smtClean="0">
                <a:latin typeface="+mj-lt"/>
                <a:cs typeface="Constantia (Body)"/>
              </a:rPr>
              <a:t>like Valium, </a:t>
            </a:r>
            <a:r>
              <a:rPr lang="en-US" dirty="0" err="1" smtClean="0">
                <a:latin typeface="+mj-lt"/>
                <a:cs typeface="Constantia (Body)"/>
              </a:rPr>
              <a:t>Xanax</a:t>
            </a:r>
            <a:r>
              <a:rPr lang="en-US" dirty="0" smtClean="0">
                <a:latin typeface="+mj-lt"/>
                <a:cs typeface="Constantia (Body)"/>
              </a:rPr>
              <a:t>, and </a:t>
            </a:r>
            <a:r>
              <a:rPr lang="en-US" dirty="0" err="1" smtClean="0">
                <a:latin typeface="+mj-lt"/>
                <a:cs typeface="Constantia (Body)"/>
              </a:rPr>
              <a:t>Ativan</a:t>
            </a:r>
            <a:r>
              <a:rPr lang="en-US" dirty="0" smtClean="0">
                <a:latin typeface="+mj-lt"/>
                <a:cs typeface="Constantia (Body)"/>
              </a:rPr>
              <a:t> reduce anxiety.  They are highly addictive and the side effect when coming off are the worst.  Taper off when ready.</a:t>
            </a:r>
          </a:p>
          <a:p>
            <a:r>
              <a:rPr lang="en-US" u="sng" dirty="0" smtClean="0">
                <a:latin typeface="+mj-lt"/>
                <a:cs typeface="Constantia (Body)"/>
              </a:rPr>
              <a:t>Anti-Depressant Drugs </a:t>
            </a:r>
            <a:r>
              <a:rPr lang="en-US" dirty="0" smtClean="0">
                <a:latin typeface="+mj-lt"/>
                <a:cs typeface="Constantia (Body)"/>
              </a:rPr>
              <a:t>sometimes work to raise mood levels.  They are also addictive with side effects.</a:t>
            </a:r>
          </a:p>
          <a:p>
            <a:r>
              <a:rPr lang="en-US" u="sng" dirty="0" smtClean="0">
                <a:latin typeface="+mj-lt"/>
                <a:cs typeface="Constantia (Body)"/>
              </a:rPr>
              <a:t>Herbs</a:t>
            </a:r>
            <a:r>
              <a:rPr lang="en-US" dirty="0" smtClean="0">
                <a:latin typeface="+mj-lt"/>
                <a:cs typeface="Constantia (Body)"/>
              </a:rPr>
              <a:t> like St. John’s </a:t>
            </a:r>
            <a:r>
              <a:rPr lang="en-US" dirty="0" err="1" smtClean="0">
                <a:latin typeface="+mj-lt"/>
                <a:cs typeface="Constantia (Body)"/>
              </a:rPr>
              <a:t>Wort</a:t>
            </a:r>
            <a:r>
              <a:rPr lang="en-US" dirty="0" smtClean="0">
                <a:latin typeface="+mj-lt"/>
                <a:cs typeface="Constantia (Body)"/>
              </a:rPr>
              <a:t> for depression, and Kava, Valerian Root, and amino acids like SAME can also help with anxiety.</a:t>
            </a:r>
          </a:p>
          <a:p>
            <a:r>
              <a:rPr lang="en-US" dirty="0" smtClean="0">
                <a:latin typeface="+mj-lt"/>
                <a:cs typeface="Constantia (Body)"/>
              </a:rPr>
              <a:t>Rule out hypothyroidism, </a:t>
            </a:r>
            <a:r>
              <a:rPr lang="en-US" dirty="0" err="1" smtClean="0">
                <a:latin typeface="+mj-lt"/>
                <a:cs typeface="Constantia (Body)"/>
              </a:rPr>
              <a:t>hypoglycemis</a:t>
            </a:r>
            <a:r>
              <a:rPr lang="en-US" dirty="0" smtClean="0">
                <a:latin typeface="+mj-lt"/>
                <a:cs typeface="Constantia (Body)"/>
              </a:rPr>
              <a:t>, cardio conditions, PMS, inner ear </a:t>
            </a:r>
            <a:r>
              <a:rPr lang="en-US" dirty="0" err="1" smtClean="0">
                <a:latin typeface="+mj-lt"/>
                <a:cs typeface="Constantia (Body)"/>
              </a:rPr>
              <a:t>distrubances</a:t>
            </a:r>
            <a:r>
              <a:rPr lang="en-US" dirty="0" smtClean="0">
                <a:latin typeface="+mj-lt"/>
                <a:cs typeface="Constantia (Body)"/>
              </a:rPr>
              <a:t>, deficiencies in minerals like calcium, magnesium, etc., withdrawal from alcohol, caffeine, food additives, toxins like pesticides, etc.</a:t>
            </a:r>
            <a:endParaRPr lang="en-US" dirty="0">
              <a:latin typeface="+mj-lt"/>
              <a:cs typeface="Constantia (Bod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The Six Core Fears</a:t>
            </a:r>
            <a:endParaRPr lang="en-US" sz="6600" dirty="0"/>
          </a:p>
        </p:txBody>
      </p:sp>
      <p:sp>
        <p:nvSpPr>
          <p:cNvPr id="3" name="Vertical Text Placeholder 2"/>
          <p:cNvSpPr>
            <a:spLocks noGrp="1"/>
          </p:cNvSpPr>
          <p:nvPr>
            <p:ph type="body" orient="vert" idx="1"/>
          </p:nvPr>
        </p:nvSpPr>
        <p:spPr/>
        <p:txBody>
          <a:bodyPr vert="horz">
            <a:normAutofit fontScale="85000" lnSpcReduction="20000"/>
          </a:bodyPr>
          <a:lstStyle/>
          <a:p>
            <a:pPr marL="514350" indent="-514350">
              <a:buAutoNum type="arabicPeriod"/>
            </a:pPr>
            <a:r>
              <a:rPr lang="en-US" dirty="0" smtClean="0">
                <a:latin typeface="+mj-lt"/>
              </a:rPr>
              <a:t>Fear of Rejection, Ridicule, or Shame – Parents who were overly critical or punitive to their children instill it.</a:t>
            </a:r>
          </a:p>
          <a:p>
            <a:pPr marL="514350" indent="-514350">
              <a:buAutoNum type="arabicPeriod"/>
            </a:pPr>
            <a:r>
              <a:rPr lang="en-US" dirty="0" smtClean="0">
                <a:latin typeface="+mj-lt"/>
              </a:rPr>
              <a:t>Fear of Loss of Control – If loved one died, or you were in an accident, natural disaster (fires), you feel like it could happen all over because you don’t have control.</a:t>
            </a:r>
          </a:p>
          <a:p>
            <a:pPr marL="514350" indent="-514350">
              <a:buAutoNum type="arabicPeriod"/>
            </a:pPr>
            <a:r>
              <a:rPr lang="en-US" dirty="0" smtClean="0">
                <a:latin typeface="+mj-lt"/>
              </a:rPr>
              <a:t>Fear of Death, Injury, or Pain – If loved one died of cancer, you feel any minor ailment could be cancer.</a:t>
            </a:r>
          </a:p>
          <a:p>
            <a:pPr marL="514350" indent="-514350">
              <a:buAutoNum type="arabicPeriod"/>
            </a:pPr>
            <a:r>
              <a:rPr lang="en-US" dirty="0" smtClean="0">
                <a:latin typeface="+mj-lt"/>
              </a:rPr>
              <a:t>Fear of Abandonment, Isolation, or Being Alone – occurs when parents were neglectful abusive, or unavailable.  Later, feelings of loneliness can develop.</a:t>
            </a:r>
          </a:p>
          <a:p>
            <a:pPr marL="514350" indent="-514350">
              <a:buAutoNum type="arabicPeriod"/>
            </a:pPr>
            <a:r>
              <a:rPr lang="en-US" dirty="0" smtClean="0">
                <a:latin typeface="+mj-lt"/>
              </a:rPr>
              <a:t>Fear of Confinement – parents were physically or sexually abusive and child couldn’t get away…trapped by kids/career.</a:t>
            </a:r>
          </a:p>
          <a:p>
            <a:pPr marL="514350" indent="-514350">
              <a:buAutoNum type="arabicPeriod"/>
            </a:pPr>
            <a:r>
              <a:rPr lang="en-US" dirty="0" smtClean="0">
                <a:latin typeface="+mj-lt"/>
              </a:rPr>
              <a:t>Fear of Something Strange/Unknown – Occurs when dangers were over emphasized by parents.  Could occur in a new environment.</a:t>
            </a:r>
            <a:endParaRPr lang="en-US"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The 5 Step Fear Buster</a:t>
            </a:r>
            <a:endParaRPr lang="en-US" sz="6600" dirty="0"/>
          </a:p>
        </p:txBody>
      </p:sp>
      <p:sp>
        <p:nvSpPr>
          <p:cNvPr id="3" name="Vertical Text Placeholder 2"/>
          <p:cNvSpPr>
            <a:spLocks noGrp="1"/>
          </p:cNvSpPr>
          <p:nvPr>
            <p:ph type="body" orient="vert" idx="1"/>
          </p:nvPr>
        </p:nvSpPr>
        <p:spPr/>
        <p:txBody>
          <a:bodyPr vert="horz">
            <a:normAutofit/>
          </a:bodyPr>
          <a:lstStyle/>
          <a:p>
            <a:r>
              <a:rPr lang="en-US" dirty="0" smtClean="0"/>
              <a:t>Trace the fear to an earlier time in your life.  Example betrayal by boyfriend = betrayal by father</a:t>
            </a:r>
          </a:p>
          <a:p>
            <a:r>
              <a:rPr lang="en-US" dirty="0" smtClean="0"/>
              <a:t>Release the feelings using the Emotional Healing Methods.  </a:t>
            </a:r>
          </a:p>
          <a:p>
            <a:r>
              <a:rPr lang="en-US" dirty="0" smtClean="0"/>
              <a:t>Communicate with inner child giving compassion and conviction you can “see this through.”</a:t>
            </a:r>
          </a:p>
          <a:p>
            <a:r>
              <a:rPr lang="en-US" dirty="0" smtClean="0"/>
              <a:t>Use the Belief Changer from Chapter Two</a:t>
            </a:r>
          </a:p>
          <a:p>
            <a:r>
              <a:rPr lang="en-US" dirty="0" smtClean="0"/>
              <a:t>Expose your self to the situation/person slowly, in a safe environment.  Examples include: freeway driving, making a speech to 3, then 6, then 15, then 40 people.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smtClean="0"/>
              <a:t>Panic Disorder</a:t>
            </a:r>
            <a:endParaRPr lang="en-US" sz="6600" dirty="0"/>
          </a:p>
        </p:txBody>
      </p:sp>
      <p:pic>
        <p:nvPicPr>
          <p:cNvPr id="9" name="Content Placeholder 8" descr="j0402538.jpg"/>
          <p:cNvPicPr>
            <a:picLocks noGrp="1" noChangeAspect="1"/>
          </p:cNvPicPr>
          <p:nvPr>
            <p:ph sz="half" idx="1"/>
          </p:nvPr>
        </p:nvPicPr>
        <p:blipFill>
          <a:blip r:embed="rId2"/>
          <a:srcRect t="-32373" b="-32373"/>
          <a:stretch>
            <a:fillRect/>
          </a:stretch>
        </p:blipFill>
        <p:spPr>
          <a:xfrm>
            <a:off x="457200" y="1143000"/>
            <a:ext cx="4038600" cy="6477000"/>
          </a:xfrm>
        </p:spPr>
      </p:pic>
      <p:sp>
        <p:nvSpPr>
          <p:cNvPr id="8" name="Content Placeholder 7"/>
          <p:cNvSpPr>
            <a:spLocks noGrp="1"/>
          </p:cNvSpPr>
          <p:nvPr>
            <p:ph sz="half" idx="2"/>
          </p:nvPr>
        </p:nvSpPr>
        <p:spPr/>
        <p:txBody>
          <a:bodyPr>
            <a:normAutofit fontScale="77500" lnSpcReduction="20000"/>
          </a:bodyPr>
          <a:lstStyle/>
          <a:p>
            <a:endParaRPr lang="en-US" dirty="0" smtClean="0"/>
          </a:p>
          <a:p>
            <a:r>
              <a:rPr lang="en-US" dirty="0" smtClean="0"/>
              <a:t>Episodes </a:t>
            </a:r>
            <a:r>
              <a:rPr lang="en-US" dirty="0" smtClean="0"/>
              <a:t>of intense fear that occur “out of nowhere” without any apparent cause</a:t>
            </a:r>
            <a:r>
              <a:rPr lang="en-US" dirty="0" smtClean="0"/>
              <a:t>.</a:t>
            </a:r>
          </a:p>
          <a:p>
            <a:r>
              <a:rPr lang="en-US" dirty="0" smtClean="0"/>
              <a:t>Symptoms include:  shortness of breath, chest pain, fears of going crazy or of dying, dizziness, faintness, feel like you are going to die, shaking, sweating, nausea, hot flashes, feeling spacey and a lost sense of self (depersonalization).</a:t>
            </a:r>
          </a:p>
          <a:p>
            <a:r>
              <a:rPr lang="en-US" dirty="0" smtClean="0"/>
              <a:t>It’s a disorder when you’ve had 2 or more attacks and a month of worry over having more.</a:t>
            </a:r>
          </a:p>
          <a:p>
            <a:r>
              <a:rPr lang="en-US" dirty="0" smtClean="0"/>
              <a:t>2% of population have disorder.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Social Phobia</a:t>
            </a:r>
            <a:endParaRPr lang="en-US" sz="7200" dirty="0"/>
          </a:p>
        </p:txBody>
      </p:sp>
      <p:pic>
        <p:nvPicPr>
          <p:cNvPr id="9" name="Content Placeholder 8" descr="j0414035.jpg"/>
          <p:cNvPicPr>
            <a:picLocks noGrp="1" noChangeAspect="1"/>
          </p:cNvPicPr>
          <p:nvPr>
            <p:ph sz="half" idx="1"/>
          </p:nvPr>
        </p:nvPicPr>
        <p:blipFill>
          <a:blip r:embed="rId2"/>
          <a:srcRect l="-7433" r="-7433"/>
          <a:stretch>
            <a:fillRect/>
          </a:stretch>
        </p:blipFill>
        <p:spPr/>
      </p:pic>
      <p:sp>
        <p:nvSpPr>
          <p:cNvPr id="8" name="Content Placeholder 7"/>
          <p:cNvSpPr>
            <a:spLocks noGrp="1"/>
          </p:cNvSpPr>
          <p:nvPr>
            <p:ph sz="half" idx="2"/>
          </p:nvPr>
        </p:nvSpPr>
        <p:spPr/>
        <p:txBody>
          <a:bodyPr/>
          <a:lstStyle/>
          <a:p>
            <a:r>
              <a:rPr lang="en-US" dirty="0" smtClean="0"/>
              <a:t>A drive to avoid public places due to fear of embarrassment or humiliation.  </a:t>
            </a:r>
          </a:p>
          <a:p>
            <a:r>
              <a:rPr lang="en-US" dirty="0" smtClean="0"/>
              <a:t>Examples:  a school setting, dating, parties, speaking, social functions, eating, etc.</a:t>
            </a:r>
          </a:p>
          <a:p>
            <a:r>
              <a:rPr lang="en-US" dirty="0" smtClean="0"/>
              <a:t>2 -5% of population have this disorder.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Generalized Anxiety Disorder</a:t>
            </a:r>
            <a:endParaRPr lang="en-US" dirty="0"/>
          </a:p>
        </p:txBody>
      </p:sp>
      <p:pic>
        <p:nvPicPr>
          <p:cNvPr id="9" name="Content Placeholder 8" descr="j0422325.jpg"/>
          <p:cNvPicPr>
            <a:picLocks noGrp="1" noChangeAspect="1"/>
          </p:cNvPicPr>
          <p:nvPr>
            <p:ph sz="half" idx="1"/>
          </p:nvPr>
        </p:nvPicPr>
        <p:blipFill>
          <a:blip r:embed="rId2"/>
          <a:srcRect l="-18280" r="-18280"/>
          <a:stretch>
            <a:fillRect/>
          </a:stretch>
        </p:blipFill>
        <p:spPr>
          <a:xfrm>
            <a:off x="457200" y="2285999"/>
            <a:ext cx="4038600" cy="4068925"/>
          </a:xfrm>
        </p:spPr>
      </p:pic>
      <p:sp>
        <p:nvSpPr>
          <p:cNvPr id="10" name="Content Placeholder 9"/>
          <p:cNvSpPr>
            <a:spLocks noGrp="1"/>
          </p:cNvSpPr>
          <p:nvPr>
            <p:ph sz="half" idx="2"/>
          </p:nvPr>
        </p:nvSpPr>
        <p:spPr/>
        <p:txBody>
          <a:bodyPr>
            <a:normAutofit fontScale="92500"/>
          </a:bodyPr>
          <a:lstStyle/>
          <a:p>
            <a:endParaRPr lang="en-US" dirty="0" smtClean="0"/>
          </a:p>
          <a:p>
            <a:r>
              <a:rPr lang="en-US" dirty="0" smtClean="0"/>
              <a:t>Chronic anxiety that lasts longer than six months but is not accompanied by panic attacks, obsessions, or phobias.</a:t>
            </a:r>
          </a:p>
          <a:p>
            <a:r>
              <a:rPr lang="en-US" dirty="0" smtClean="0"/>
              <a:t>The intensity and frequency are out of proportion to reality.</a:t>
            </a:r>
          </a:p>
          <a:p>
            <a:r>
              <a:rPr lang="en-US" dirty="0" smtClean="0"/>
              <a:t>4% of population have this disorder.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Obsessive-Compulsive Disorder</a:t>
            </a:r>
            <a:endParaRPr lang="en-US" dirty="0"/>
          </a:p>
        </p:txBody>
      </p:sp>
      <p:pic>
        <p:nvPicPr>
          <p:cNvPr id="5" name="Content Placeholder 4" descr="j0414037.jpg"/>
          <p:cNvPicPr>
            <a:picLocks noGrp="1" noChangeAspect="1"/>
          </p:cNvPicPr>
          <p:nvPr>
            <p:ph sz="half" idx="1"/>
          </p:nvPr>
        </p:nvPicPr>
        <p:blipFill>
          <a:blip r:embed="rId2"/>
          <a:srcRect l="-15591" r="-15591"/>
          <a:stretch>
            <a:fillRect/>
          </a:stretch>
        </p:blipFill>
        <p:spPr>
          <a:xfrm>
            <a:off x="457200" y="2209799"/>
            <a:ext cx="4038600" cy="4145125"/>
          </a:xfrm>
        </p:spPr>
      </p:pic>
      <p:sp>
        <p:nvSpPr>
          <p:cNvPr id="4" name="Content Placeholder 3"/>
          <p:cNvSpPr>
            <a:spLocks noGrp="1"/>
          </p:cNvSpPr>
          <p:nvPr>
            <p:ph sz="half" idx="2"/>
          </p:nvPr>
        </p:nvSpPr>
        <p:spPr/>
        <p:txBody>
          <a:bodyPr>
            <a:noAutofit/>
          </a:bodyPr>
          <a:lstStyle/>
          <a:p>
            <a:r>
              <a:rPr lang="en-US" sz="2000" dirty="0" smtClean="0"/>
              <a:t>Example: Chronic anxiety around need to be tidy/orderly to an extreme that interferes with many areas of person’s life. </a:t>
            </a:r>
          </a:p>
          <a:p>
            <a:r>
              <a:rPr lang="en-US" sz="2000" dirty="0" smtClean="0"/>
              <a:t>Common obsessions (thoughts) are hurting others, locking doors, leaving stove on, etc.</a:t>
            </a:r>
          </a:p>
          <a:p>
            <a:r>
              <a:rPr lang="en-US" sz="2000" dirty="0" smtClean="0"/>
              <a:t>Common compulsions (behaviors) obsessively washing hands, avoiding toxic substances/shaking hands, counting and checking on stoves, etc.</a:t>
            </a:r>
          </a:p>
          <a:p>
            <a:r>
              <a:rPr lang="en-US" sz="2000" dirty="0" smtClean="0"/>
              <a:t>3% of population is afflicted.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Post-Traumatic Stress Disorder</a:t>
            </a:r>
            <a:endParaRPr lang="en-US" dirty="0"/>
          </a:p>
        </p:txBody>
      </p:sp>
      <p:sp>
        <p:nvSpPr>
          <p:cNvPr id="4" name="Content Placeholder 3"/>
          <p:cNvSpPr>
            <a:spLocks noGrp="1"/>
          </p:cNvSpPr>
          <p:nvPr>
            <p:ph sz="half" idx="4294967295"/>
          </p:nvPr>
        </p:nvSpPr>
        <p:spPr>
          <a:xfrm>
            <a:off x="5105400" y="1920875"/>
            <a:ext cx="4038600" cy="4433888"/>
          </a:xfrm>
        </p:spPr>
        <p:txBody>
          <a:bodyPr>
            <a:normAutofit fontScale="92500" lnSpcReduction="10000"/>
          </a:bodyPr>
          <a:lstStyle/>
          <a:p>
            <a:r>
              <a:rPr lang="en-US" dirty="0" smtClean="0"/>
              <a:t>Occurs when a traumatic event from the past produces feelings of fear, terror, and helplessness in the present.</a:t>
            </a:r>
          </a:p>
          <a:p>
            <a:r>
              <a:rPr lang="en-US" dirty="0" smtClean="0"/>
              <a:t>Identified in World War I as shell shock.</a:t>
            </a:r>
          </a:p>
          <a:p>
            <a:r>
              <a:rPr lang="en-US" dirty="0" smtClean="0"/>
              <a:t>Symptoms include:  nightmares, flashbacks, chronic anxiety, insomnia that lasts from weeks to years.</a:t>
            </a:r>
            <a:endParaRPr lang="en-US" dirty="0"/>
          </a:p>
        </p:txBody>
      </p:sp>
      <p:pic>
        <p:nvPicPr>
          <p:cNvPr id="5" name="Content Placeholder 4" descr="j0422326.jpg"/>
          <p:cNvPicPr>
            <a:picLocks noGrp="1" noChangeAspect="1"/>
          </p:cNvPicPr>
          <p:nvPr>
            <p:ph sz="half" idx="4294967295"/>
          </p:nvPr>
        </p:nvPicPr>
        <p:blipFill>
          <a:blip r:embed="rId2"/>
          <a:srcRect l="-18280" r="-18280"/>
          <a:stretch>
            <a:fillRect/>
          </a:stretch>
        </p:blipFill>
        <p:spPr>
          <a:xfrm>
            <a:off x="0" y="2133600"/>
            <a:ext cx="4953000" cy="42211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lstStyle/>
          <a:p>
            <a:pPr algn="ctr"/>
            <a:r>
              <a:rPr lang="en-US" dirty="0" smtClean="0"/>
              <a:t>Causes of Anxiety Disorders</a:t>
            </a:r>
            <a:endParaRPr lang="en-US" dirty="0"/>
          </a:p>
        </p:txBody>
      </p:sp>
      <p:sp>
        <p:nvSpPr>
          <p:cNvPr id="4" name="Vertical Text Placeholder 3"/>
          <p:cNvSpPr>
            <a:spLocks noGrp="1"/>
          </p:cNvSpPr>
          <p:nvPr>
            <p:ph type="body" orient="vert" idx="1"/>
          </p:nvPr>
        </p:nvSpPr>
        <p:spPr/>
        <p:txBody>
          <a:bodyPr vert="horz"/>
          <a:lstStyle/>
          <a:p>
            <a:pPr marL="514350" indent="-514350">
              <a:buFont typeface="+mj-lt"/>
              <a:buAutoNum type="arabicPeriod"/>
            </a:pPr>
            <a:r>
              <a:rPr lang="en-US" dirty="0" smtClean="0"/>
              <a:t>Heredity/Biological Causes (imbalance in brain)</a:t>
            </a:r>
          </a:p>
          <a:p>
            <a:pPr marL="514350" indent="-514350">
              <a:buFont typeface="+mj-lt"/>
              <a:buAutoNum type="arabicPeriod"/>
            </a:pPr>
            <a:r>
              <a:rPr lang="en-US" dirty="0" smtClean="0"/>
              <a:t>Childhood Circumstances (divorce, </a:t>
            </a:r>
            <a:r>
              <a:rPr lang="en-US" dirty="0" err="1" smtClean="0"/>
              <a:t>perfectionistic</a:t>
            </a:r>
            <a:r>
              <a:rPr lang="en-US" dirty="0" smtClean="0"/>
              <a:t>)</a:t>
            </a:r>
          </a:p>
          <a:p>
            <a:pPr marL="514350" indent="-514350">
              <a:buFont typeface="+mj-lt"/>
              <a:buAutoNum type="arabicPeriod"/>
            </a:pPr>
            <a:r>
              <a:rPr lang="en-US" dirty="0" smtClean="0"/>
              <a:t>Triggering Life Event Stressors (death, drugs, baby)</a:t>
            </a:r>
          </a:p>
          <a:p>
            <a:pPr marL="514350" indent="-514350">
              <a:buFont typeface="+mj-lt"/>
              <a:buAutoNum type="arabicPeriod"/>
            </a:pPr>
            <a:r>
              <a:rPr lang="en-US" dirty="0" smtClean="0"/>
              <a:t>Conditioning (associations with old events: elevator)</a:t>
            </a:r>
          </a:p>
          <a:p>
            <a:pPr marL="514350" indent="-514350">
              <a:buFont typeface="+mj-lt"/>
              <a:buAutoNum type="arabicPeriod"/>
            </a:pPr>
            <a:r>
              <a:rPr lang="en-US" dirty="0" smtClean="0"/>
              <a:t>Unhealthy Psychological Factors – beliefs, what if’s.</a:t>
            </a:r>
          </a:p>
          <a:p>
            <a:pPr marL="514350" indent="-514350"/>
            <a:r>
              <a:rPr lang="en-US" dirty="0" smtClean="0"/>
              <a:t>What if I have a heart attack?</a:t>
            </a:r>
          </a:p>
          <a:p>
            <a:pPr marL="514350" indent="-514350"/>
            <a:r>
              <a:rPr lang="en-US" dirty="0" smtClean="0"/>
              <a:t>I am a failure, unimportant, powerless, etc.</a:t>
            </a:r>
          </a:p>
          <a:p>
            <a:pPr marL="514350" indent="-514350"/>
            <a:r>
              <a:rPr lang="en-US" dirty="0" smtClean="0"/>
              <a:t>The world is dangerous….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Physically</a:t>
            </a:r>
            <a:endParaRPr lang="en-US" sz="6600" dirty="0"/>
          </a:p>
        </p:txBody>
      </p:sp>
      <p:sp>
        <p:nvSpPr>
          <p:cNvPr id="3" name="Vertical Text Placeholder 2"/>
          <p:cNvSpPr>
            <a:spLocks noGrp="1"/>
          </p:cNvSpPr>
          <p:nvPr>
            <p:ph type="body" orient="vert" idx="1"/>
          </p:nvPr>
        </p:nvSpPr>
        <p:spPr/>
        <p:txBody>
          <a:bodyPr vert="horz"/>
          <a:lstStyle/>
          <a:p>
            <a:r>
              <a:rPr lang="en-US" dirty="0" smtClean="0">
                <a:latin typeface="+mj-lt"/>
              </a:rPr>
              <a:t>Breathing Techniques  (4-7-8 method)</a:t>
            </a:r>
          </a:p>
          <a:p>
            <a:r>
              <a:rPr lang="en-US" dirty="0" smtClean="0">
                <a:latin typeface="+mj-lt"/>
              </a:rPr>
              <a:t>Progressive Muscle Relaxation</a:t>
            </a:r>
          </a:p>
          <a:p>
            <a:r>
              <a:rPr lang="en-US" dirty="0" smtClean="0">
                <a:latin typeface="+mj-lt"/>
              </a:rPr>
              <a:t>Exercise</a:t>
            </a:r>
          </a:p>
          <a:p>
            <a:r>
              <a:rPr lang="en-US" dirty="0" smtClean="0">
                <a:latin typeface="+mj-lt"/>
              </a:rPr>
              <a:t>Cat naps</a:t>
            </a:r>
          </a:p>
          <a:p>
            <a:r>
              <a:rPr lang="en-US" dirty="0" smtClean="0">
                <a:latin typeface="+mj-lt"/>
              </a:rPr>
              <a:t>Adequate Sleep</a:t>
            </a: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Healing Emotionally</a:t>
            </a:r>
            <a:endParaRPr lang="en-US" sz="6600" dirty="0"/>
          </a:p>
        </p:txBody>
      </p:sp>
      <p:sp>
        <p:nvSpPr>
          <p:cNvPr id="3" name="Vertical Text Placeholder 2"/>
          <p:cNvSpPr>
            <a:spLocks noGrp="1"/>
          </p:cNvSpPr>
          <p:nvPr>
            <p:ph type="body" orient="vert" idx="1"/>
          </p:nvPr>
        </p:nvSpPr>
        <p:spPr/>
        <p:txBody>
          <a:bodyPr vert="horz"/>
          <a:lstStyle/>
          <a:p>
            <a:r>
              <a:rPr lang="en-US" dirty="0" smtClean="0">
                <a:latin typeface="+mj-lt"/>
              </a:rPr>
              <a:t>Feelings of anger, hurt, and fear get buried in our body and suppression causes depression/anxiety.</a:t>
            </a:r>
          </a:p>
          <a:p>
            <a:r>
              <a:rPr lang="en-US" dirty="0" smtClean="0">
                <a:latin typeface="+mj-lt"/>
              </a:rPr>
              <a:t>Journaling:  Express feelings through writing</a:t>
            </a:r>
          </a:p>
          <a:p>
            <a:r>
              <a:rPr lang="en-US" dirty="0" smtClean="0">
                <a:latin typeface="+mj-lt"/>
              </a:rPr>
              <a:t>Therapy:  Express feelings through talking</a:t>
            </a:r>
          </a:p>
          <a:p>
            <a:r>
              <a:rPr lang="en-US" dirty="0" smtClean="0">
                <a:latin typeface="+mj-lt"/>
              </a:rPr>
              <a:t>Art Therapy:  Express feelings through art</a:t>
            </a:r>
          </a:p>
          <a:p>
            <a:r>
              <a:rPr lang="en-US" dirty="0" smtClean="0">
                <a:latin typeface="+mj-lt"/>
              </a:rPr>
              <a:t>Music Therapy: Express feelings through music/dance</a:t>
            </a:r>
          </a:p>
          <a:p>
            <a:r>
              <a:rPr lang="en-US" dirty="0" smtClean="0">
                <a:latin typeface="+mj-lt"/>
              </a:rPr>
              <a:t>EMDR:  (Eye Movement Desensitization Reprocessing</a:t>
            </a:r>
          </a:p>
          <a:p>
            <a:r>
              <a:rPr lang="en-US" dirty="0" smtClean="0">
                <a:latin typeface="+mj-lt"/>
              </a:rPr>
              <a:t>EFT  (Emotional Freedom Technique)</a:t>
            </a:r>
            <a:endParaRPr lang="en-US"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476</TotalTime>
  <Words>1348</Words>
  <Application>Microsoft Macintosh PowerPoint</Application>
  <PresentationFormat>On-screen Show (4:3)</PresentationFormat>
  <Paragraphs>101</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Flow</vt:lpstr>
      <vt:lpstr>What is the difference?</vt:lpstr>
      <vt:lpstr>Panic Disorder</vt:lpstr>
      <vt:lpstr>Social Phobia</vt:lpstr>
      <vt:lpstr>Generalized Anxiety Disorder</vt:lpstr>
      <vt:lpstr>Obsessive-Compulsive Disorder</vt:lpstr>
      <vt:lpstr>Post-Traumatic Stress Disorder</vt:lpstr>
      <vt:lpstr>Causes of Anxiety Disorders</vt:lpstr>
      <vt:lpstr>Healing Physically</vt:lpstr>
      <vt:lpstr>Healing Emotionally</vt:lpstr>
      <vt:lpstr>Healing Behaviorally</vt:lpstr>
      <vt:lpstr>Healing Cognitively</vt:lpstr>
      <vt:lpstr>Healing Socially</vt:lpstr>
      <vt:lpstr>Healing Spiritually</vt:lpstr>
      <vt:lpstr>Healing the Whole Self</vt:lpstr>
      <vt:lpstr>Medication and Herbs</vt:lpstr>
      <vt:lpstr>The Six Core Fears</vt:lpstr>
      <vt:lpstr>The 5 Step Fear Buster</vt:lpstr>
    </vt:vector>
  </TitlesOfParts>
  <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difference?</dc:title>
  <dc:creator>Tom Ventimiglia</dc:creator>
  <cp:lastModifiedBy>Tom Ventimiglia</cp:lastModifiedBy>
  <cp:revision>2</cp:revision>
  <dcterms:created xsi:type="dcterms:W3CDTF">2008-10-07T14:53:15Z</dcterms:created>
  <dcterms:modified xsi:type="dcterms:W3CDTF">2008-10-07T22:49:55Z</dcterms:modified>
</cp:coreProperties>
</file>