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ACB9-6F1D-48DC-8754-B655EDB86479}" type="datetimeFigureOut">
              <a:rPr lang="en-US" smtClean="0"/>
              <a:pPr/>
              <a:t>10/12/09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FE45-3094-4777-8FD3-398EC9B3C4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ACB9-6F1D-48DC-8754-B655EDB86479}" type="datetimeFigureOut">
              <a:rPr lang="en-US" smtClean="0"/>
              <a:pPr/>
              <a:t>10/12/09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FE45-3094-4777-8FD3-398EC9B3C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ACB9-6F1D-48DC-8754-B655EDB86479}" type="datetimeFigureOut">
              <a:rPr lang="en-US" smtClean="0"/>
              <a:pPr/>
              <a:t>10/12/09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FE45-3094-4777-8FD3-398EC9B3C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ACB9-6F1D-48DC-8754-B655EDB86479}" type="datetimeFigureOut">
              <a:rPr lang="en-US" smtClean="0"/>
              <a:pPr/>
              <a:t>10/12/09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FE45-3094-4777-8FD3-398EC9B3C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ACB9-6F1D-48DC-8754-B655EDB86479}" type="datetimeFigureOut">
              <a:rPr lang="en-US" smtClean="0"/>
              <a:pPr/>
              <a:t>10/12/09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45EFE45-3094-4777-8FD3-398EC9B3C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ACB9-6F1D-48DC-8754-B655EDB86479}" type="datetimeFigureOut">
              <a:rPr lang="en-US" smtClean="0"/>
              <a:pPr/>
              <a:t>10/12/09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FE45-3094-4777-8FD3-398EC9B3C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ACB9-6F1D-48DC-8754-B655EDB86479}" type="datetimeFigureOut">
              <a:rPr lang="en-US" smtClean="0"/>
              <a:pPr/>
              <a:t>10/12/09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FE45-3094-4777-8FD3-398EC9B3C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ACB9-6F1D-48DC-8754-B655EDB86479}" type="datetimeFigureOut">
              <a:rPr lang="en-US" smtClean="0"/>
              <a:pPr/>
              <a:t>10/12/09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FE45-3094-4777-8FD3-398EC9B3C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ACB9-6F1D-48DC-8754-B655EDB86479}" type="datetimeFigureOut">
              <a:rPr lang="en-US" smtClean="0"/>
              <a:pPr/>
              <a:t>10/12/09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FE45-3094-4777-8FD3-398EC9B3C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ACB9-6F1D-48DC-8754-B655EDB86479}" type="datetimeFigureOut">
              <a:rPr lang="en-US" smtClean="0"/>
              <a:pPr/>
              <a:t>10/12/09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FE45-3094-4777-8FD3-398EC9B3C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4ACB9-6F1D-48DC-8754-B655EDB86479}" type="datetimeFigureOut">
              <a:rPr lang="en-US" smtClean="0"/>
              <a:pPr/>
              <a:t>10/12/09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FE45-3094-4777-8FD3-398EC9B3C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CE4ACB9-6F1D-48DC-8754-B655EDB86479}" type="datetimeFigureOut">
              <a:rPr lang="en-US" smtClean="0"/>
              <a:pPr/>
              <a:t>10/12/09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45EFE45-3094-4777-8FD3-398EC9B3C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What is Depression?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common and sometimes serious disorder of mood that causes feelings of sadness and hopelessness of an extended period of time.</a:t>
            </a:r>
          </a:p>
          <a:p>
            <a:r>
              <a:rPr lang="en-US" dirty="0" smtClean="0"/>
              <a:t>It can prevent enjoyment of your work, health, life, and the people you care about.</a:t>
            </a:r>
          </a:p>
          <a:p>
            <a:r>
              <a:rPr lang="en-US" dirty="0" smtClean="0"/>
              <a:t>It can be mild to intense and attack the mind and body at the same time.</a:t>
            </a:r>
          </a:p>
          <a:p>
            <a:r>
              <a:rPr lang="en-US" dirty="0" smtClean="0"/>
              <a:t>It often shows up as something else, such as fatigue, insomnia, digestive problems, backaches, headaches, weight change, etc.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6891" r="-16891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become more intense over time.</a:t>
            </a:r>
          </a:p>
          <a:p>
            <a:r>
              <a:rPr lang="en-US" dirty="0" smtClean="0"/>
              <a:t>Persistent </a:t>
            </a:r>
            <a:r>
              <a:rPr lang="en-US" dirty="0" smtClean="0"/>
              <a:t>sad</a:t>
            </a:r>
            <a:r>
              <a:rPr lang="en-US" dirty="0" smtClean="0"/>
              <a:t>, empty, depressed mood.</a:t>
            </a:r>
          </a:p>
          <a:p>
            <a:r>
              <a:rPr lang="en-US" dirty="0" smtClean="0"/>
              <a:t>Loss of interest to enjoy pleasure in activities</a:t>
            </a:r>
          </a:p>
          <a:p>
            <a:r>
              <a:rPr lang="en-US" dirty="0" smtClean="0"/>
              <a:t>Decreased energy and restlessness</a:t>
            </a:r>
          </a:p>
          <a:p>
            <a:r>
              <a:rPr lang="en-US" dirty="0" smtClean="0"/>
              <a:t>Difficulty concentrating </a:t>
            </a:r>
            <a:r>
              <a:rPr lang="en-US" dirty="0" err="1" smtClean="0"/>
              <a:t>mor</a:t>
            </a:r>
            <a:r>
              <a:rPr lang="en-US" dirty="0" smtClean="0"/>
              <a:t> making decisions</a:t>
            </a:r>
          </a:p>
          <a:p>
            <a:r>
              <a:rPr lang="en-US" dirty="0" smtClean="0"/>
              <a:t>Feelings of guilt and worthlessness</a:t>
            </a:r>
          </a:p>
          <a:p>
            <a:r>
              <a:rPr lang="en-US" dirty="0" smtClean="0"/>
              <a:t>Thoughts of death or suicide</a:t>
            </a:r>
          </a:p>
          <a:p>
            <a:r>
              <a:rPr lang="en-US" dirty="0" smtClean="0"/>
              <a:t>Complaints that have no physical cause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Depression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Dysthymia</a:t>
            </a:r>
            <a:r>
              <a:rPr lang="en-US" dirty="0" smtClean="0"/>
              <a:t> – a milder, chronic form of depression that lasts two years or more.</a:t>
            </a:r>
          </a:p>
          <a:p>
            <a:r>
              <a:rPr lang="en-US" dirty="0" smtClean="0"/>
              <a:t>Bipolar Depression – experiences extreme highs and lows of mood.  It’s often disguised as substance abuse and triggered by a death, loss of job, or physical ability.</a:t>
            </a:r>
          </a:p>
          <a:p>
            <a:r>
              <a:rPr lang="en-US" dirty="0" smtClean="0"/>
              <a:t>Seasonal Affective Disorder – Depression that occurs in the winter months.</a:t>
            </a:r>
          </a:p>
          <a:p>
            <a:r>
              <a:rPr lang="en-US" dirty="0" smtClean="0"/>
              <a:t>Postpartum Depression – occurs in women the first few months of giving birth.</a:t>
            </a:r>
          </a:p>
          <a:p>
            <a:r>
              <a:rPr lang="en-US" dirty="0" smtClean="0"/>
              <a:t>Major Depression – Long lasting throughout the lifespan when 5 or more symptoms from list occur.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Depression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Biological or genetic factors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Psychological </a:t>
            </a:r>
            <a:r>
              <a:rPr lang="en-US" dirty="0" smtClean="0"/>
              <a:t>factors </a:t>
            </a:r>
            <a:r>
              <a:rPr lang="en-US" dirty="0" smtClean="0"/>
              <a:t>such as pessimism, low self-esteem, ruminating thoughts, etc.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Social factors – People with poor or inadequate social skills correlate with higher rates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Stressful life events:  divorce, loss of a loved one, loss of job, loss of health, and major stress that lasts for an extended period of time.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for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Psychotherapy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Energy Psychology Methods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Antidepressant Medications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Light Therapy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Self-help groups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Exercise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Thinking positive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Distraction/Fun activities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Reaching out and serving others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Statistics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20 million Americans each year develop depression.</a:t>
            </a:r>
          </a:p>
          <a:p>
            <a:r>
              <a:rPr lang="en-US" dirty="0" smtClean="0"/>
              <a:t>Women experience twice as often</a:t>
            </a:r>
          </a:p>
          <a:p>
            <a:r>
              <a:rPr lang="en-US" dirty="0" smtClean="0"/>
              <a:t>By year 2020, depression will be the second most burdensome illness in the world.</a:t>
            </a:r>
          </a:p>
          <a:p>
            <a:r>
              <a:rPr lang="en-US" dirty="0" smtClean="0"/>
              <a:t>About 2/3 of people who complete </a:t>
            </a:r>
            <a:r>
              <a:rPr lang="en-US" smtClean="0"/>
              <a:t>suicide </a:t>
            </a:r>
            <a:r>
              <a:rPr lang="en-US" smtClean="0"/>
              <a:t>have </a:t>
            </a:r>
            <a:r>
              <a:rPr lang="en-US" dirty="0" smtClean="0"/>
              <a:t>a depressive disorder</a:t>
            </a:r>
          </a:p>
          <a:p>
            <a:r>
              <a:rPr lang="en-US" dirty="0" smtClean="0"/>
              <a:t>Depression has been linked with increases in risk, severity, and </a:t>
            </a:r>
            <a:r>
              <a:rPr lang="en-US" dirty="0" smtClean="0"/>
              <a:t>mortality of </a:t>
            </a:r>
            <a:r>
              <a:rPr lang="en-US" dirty="0" smtClean="0"/>
              <a:t>cancer </a:t>
            </a:r>
            <a:r>
              <a:rPr lang="en-US" dirty="0" smtClean="0"/>
              <a:t>and heart </a:t>
            </a:r>
            <a:r>
              <a:rPr lang="en-US" dirty="0" smtClean="0"/>
              <a:t>disease.  Seniors are at greater risk of Alzheimer’s dementia, Parkinson’s disease, and a stroke.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</TotalTime>
  <Words>407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What is Depression?</vt:lpstr>
      <vt:lpstr>Symptoms of Depression</vt:lpstr>
      <vt:lpstr>Types of Depression</vt:lpstr>
      <vt:lpstr>Causes of Depression</vt:lpstr>
      <vt:lpstr>Treatment for Depression</vt:lpstr>
      <vt:lpstr>Statistics </vt:lpstr>
    </vt:vector>
  </TitlesOfParts>
  <Company>Palomar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Depression?</dc:title>
  <dc:creator>Information Services</dc:creator>
  <cp:lastModifiedBy>Tom Ventimiglia</cp:lastModifiedBy>
  <cp:revision>8</cp:revision>
  <dcterms:created xsi:type="dcterms:W3CDTF">2009-10-13T06:15:14Z</dcterms:created>
  <dcterms:modified xsi:type="dcterms:W3CDTF">2009-10-13T06:17:59Z</dcterms:modified>
</cp:coreProperties>
</file>